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256" r:id="rId2"/>
    <p:sldId id="262" r:id="rId3"/>
    <p:sldId id="283" r:id="rId4"/>
    <p:sldId id="282" r:id="rId5"/>
    <p:sldId id="257" r:id="rId6"/>
    <p:sldId id="258" r:id="rId7"/>
    <p:sldId id="260" r:id="rId8"/>
    <p:sldId id="259" r:id="rId9"/>
    <p:sldId id="261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</p:sldIdLst>
  <p:sldSz cx="24382413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가이드용(샘플)" id="{84E71B59-ED6B-1A4D-9645-262CBB83904B}">
          <p14:sldIdLst>
            <p14:sldId id="256"/>
            <p14:sldId id="262"/>
            <p14:sldId id="283"/>
            <p14:sldId id="282"/>
            <p14:sldId id="257"/>
            <p14:sldId id="258"/>
            <p14:sldId id="260"/>
            <p14:sldId id="259"/>
            <p14:sldId id="261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 xmlns="">
        <p15:guide id="2" pos="5706" userDrawn="1">
          <p15:clr>
            <a:srgbClr val="A4A3A4"/>
          </p15:clr>
        </p15:guide>
        <p15:guide id="3" orient="horz" pos="12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BE5E"/>
    <a:srgbClr val="6B3259"/>
    <a:srgbClr val="5A3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>
        <p:scale>
          <a:sx n="50" d="100"/>
          <a:sy n="50" d="100"/>
        </p:scale>
        <p:origin x="-2508" y="-1252"/>
      </p:cViewPr>
      <p:guideLst>
        <p:guide orient="horz" pos="1236"/>
        <p:guide pos="570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031CEF-AFEB-1A4E-A28F-FBFF94BC0FE1}" type="datetimeFigureOut">
              <a:rPr kumimoji="1" lang="x-none" altLang="en-US" smtClean="0"/>
              <a:t>2020-09-23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20B126-7DC8-9B4D-BBB9-2E6943E9CE6C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26147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DFBD9B3E-8621-ED40-9D43-7585BA6E84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7408" y="0"/>
            <a:ext cx="24419311" cy="13716000"/>
          </a:xfrm>
          <a:prstGeom prst="rect">
            <a:avLst/>
          </a:prstGeom>
        </p:spPr>
      </p:pic>
      <p:cxnSp>
        <p:nvCxnSpPr>
          <p:cNvPr id="13" name="직선 연결선[R] 18">
            <a:extLst>
              <a:ext uri="{FF2B5EF4-FFF2-40B4-BE49-F238E27FC236}">
                <a16:creationId xmlns:a16="http://schemas.microsoft.com/office/drawing/2014/main" xmlns="" id="{F19AFDA4-04D7-5E48-B89E-694C3C2AD633}"/>
              </a:ext>
            </a:extLst>
          </p:cNvPr>
          <p:cNvCxnSpPr/>
          <p:nvPr userDrawn="1"/>
        </p:nvCxnSpPr>
        <p:spPr>
          <a:xfrm>
            <a:off x="9025400" y="8208000"/>
            <a:ext cx="3191206" cy="0"/>
          </a:xfrm>
          <a:prstGeom prst="line">
            <a:avLst/>
          </a:prstGeom>
          <a:ln w="38100">
            <a:solidFill>
              <a:srgbClr val="FEBE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675608" y="2193290"/>
            <a:ext cx="14633280" cy="4440265"/>
          </a:xfrm>
          <a:prstGeom prst="rect">
            <a:avLst/>
          </a:prstGeom>
        </p:spPr>
        <p:txBody>
          <a:bodyPr>
            <a:noAutofit/>
          </a:bodyPr>
          <a:lstStyle>
            <a:lvl1pPr marL="0" algn="l" defTabSz="457200" rtl="0" eaLnBrk="1" latinLnBrk="0" hangingPunct="1">
              <a:spcAft>
                <a:spcPts val="500"/>
              </a:spcAft>
              <a:defRPr kumimoji="1" lang="en-US" sz="12000" b="1" kern="1500" spc="-150" dirty="0">
                <a:solidFill>
                  <a:schemeClr val="bg1"/>
                </a:solidFill>
                <a:latin typeface="Noto Sans CJK KR Bold" pitchFamily="34" charset="-127"/>
                <a:ea typeface="Noto Sans CJK KR Bold" pitchFamily="34" charset="-127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8675608" y="8911533"/>
            <a:ext cx="13516206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None/>
              <a:defRPr kumimoji="1" lang="ko-KR" altLang="en-US" sz="6000" b="1" kern="1500" spc="-150" dirty="0" smtClean="0">
                <a:solidFill>
                  <a:schemeClr val="bg1"/>
                </a:solidFill>
                <a:latin typeface="Noto Sans Mono CJK KR Regular" pitchFamily="34" charset="-127"/>
                <a:ea typeface="Noto Sans Mono CJK KR Regular" pitchFamily="34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918273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14A7B455-9171-1440-8138-FFF18720482C}"/>
              </a:ext>
            </a:extLst>
          </p:cNvPr>
          <p:cNvGrpSpPr/>
          <p:nvPr userDrawn="1"/>
        </p:nvGrpSpPr>
        <p:grpSpPr>
          <a:xfrm>
            <a:off x="918000" y="907068"/>
            <a:ext cx="22605351" cy="553998"/>
            <a:chOff x="918000" y="907068"/>
            <a:chExt cx="22605351" cy="55399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073D8BA5-614A-C441-9A52-5FB2314A9777}"/>
                </a:ext>
              </a:extLst>
            </p:cNvPr>
            <p:cNvSpPr txBox="1"/>
            <p:nvPr/>
          </p:nvSpPr>
          <p:spPr>
            <a:xfrm>
              <a:off x="20471810" y="907068"/>
              <a:ext cx="3051541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spcAft>
                  <a:spcPts val="1000"/>
                </a:spcAft>
              </a:pPr>
              <a:r>
                <a:rPr kumimoji="1" lang="en-US" altLang="x-none" sz="3500" kern="1500" spc="-150" dirty="0">
                  <a:solidFill>
                    <a:schemeClr val="bg1">
                      <a:lumMod val="50000"/>
                    </a:schemeClr>
                  </a:solidFill>
                  <a:latin typeface="Noto Sans CJK KR Light" panose="020B0300000000000000" pitchFamily="34" charset="-128"/>
                  <a:ea typeface="Noto Sans CJK KR Light" panose="020B0300000000000000" pitchFamily="34" charset="-128"/>
                </a:rPr>
                <a:t>0</a:t>
              </a:r>
              <a:r>
                <a:rPr kumimoji="1" lang="en-US" altLang="ko-KR" sz="3500" kern="1500" spc="-150" dirty="0">
                  <a:solidFill>
                    <a:schemeClr val="bg1">
                      <a:lumMod val="50000"/>
                    </a:schemeClr>
                  </a:solidFill>
                  <a:latin typeface="Noto Sans CJK KR Light" panose="020B0300000000000000" pitchFamily="34" charset="-128"/>
                  <a:ea typeface="Noto Sans CJK KR Light" panose="020B0300000000000000" pitchFamily="34" charset="-128"/>
                </a:rPr>
                <a:t>1</a:t>
              </a:r>
              <a:r>
                <a:rPr kumimoji="1" lang="en-US" altLang="x-none" sz="3500" kern="1500" spc="-150" dirty="0">
                  <a:solidFill>
                    <a:schemeClr val="bg1">
                      <a:lumMod val="50000"/>
                    </a:schemeClr>
                  </a:solidFill>
                  <a:latin typeface="Noto Sans CJK KR Light" panose="020B0300000000000000" pitchFamily="34" charset="-128"/>
                  <a:ea typeface="Noto Sans CJK KR Light" panose="020B0300000000000000" pitchFamily="34" charset="-128"/>
                </a:rPr>
                <a:t> / </a:t>
              </a:r>
              <a:r>
                <a:rPr kumimoji="1" lang="en-US" altLang="ko-KR" sz="3500" kern="1500" spc="-150" dirty="0">
                  <a:solidFill>
                    <a:schemeClr val="bg1">
                      <a:lumMod val="50000"/>
                    </a:schemeClr>
                  </a:solidFill>
                  <a:latin typeface="Noto Sans CJK KR Light" panose="020B0300000000000000" pitchFamily="34" charset="-128"/>
                  <a:ea typeface="Noto Sans CJK KR Light" panose="020B0300000000000000" pitchFamily="34" charset="-128"/>
                </a:rPr>
                <a:t>02</a:t>
              </a:r>
              <a:endParaRPr kumimoji="1" lang="x-none" altLang="en-US" sz="3500" kern="1500" spc="-150" dirty="0">
                <a:solidFill>
                  <a:schemeClr val="bg1">
                    <a:lumMod val="50000"/>
                  </a:schemeClr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xmlns="" id="{C4F86EA8-CC7F-C846-B350-FCA8FAA0B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6730" y="1126335"/>
              <a:ext cx="16560000" cy="39366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xmlns="" id="{1846FF54-60EC-7148-BB64-662C81294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8000" y="936000"/>
              <a:ext cx="4089400" cy="431800"/>
            </a:xfrm>
            <a:prstGeom prst="rect">
              <a:avLst/>
            </a:prstGeom>
          </p:spPr>
        </p:pic>
      </p:grp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1411222" y="1813678"/>
            <a:ext cx="17435993" cy="9144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None/>
              <a:defRPr kumimoji="1" lang="ko-KR" altLang="en-US" sz="6600" b="1" kern="1500" spc="-150" dirty="0" smtClean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449257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D62B1AAA-26B2-A54D-A39D-9F0188202690}"/>
              </a:ext>
            </a:extLst>
          </p:cNvPr>
          <p:cNvGrpSpPr/>
          <p:nvPr userDrawn="1"/>
        </p:nvGrpSpPr>
        <p:grpSpPr>
          <a:xfrm>
            <a:off x="918000" y="907068"/>
            <a:ext cx="22605351" cy="553998"/>
            <a:chOff x="918000" y="907068"/>
            <a:chExt cx="22605351" cy="55399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9650E435-FF1A-4B4D-9F7A-ABE498853C9B}"/>
                </a:ext>
              </a:extLst>
            </p:cNvPr>
            <p:cNvSpPr txBox="1"/>
            <p:nvPr/>
          </p:nvSpPr>
          <p:spPr>
            <a:xfrm>
              <a:off x="20471810" y="907068"/>
              <a:ext cx="3051541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spcAft>
                  <a:spcPts val="1000"/>
                </a:spcAft>
              </a:pPr>
              <a:r>
                <a:rPr kumimoji="1" lang="en-US" altLang="x-none" sz="3500" kern="1500" spc="-150" dirty="0">
                  <a:solidFill>
                    <a:schemeClr val="bg1">
                      <a:lumMod val="50000"/>
                    </a:schemeClr>
                  </a:solidFill>
                  <a:latin typeface="Noto Sans CJK KR Light" panose="020B0300000000000000" pitchFamily="34" charset="-128"/>
                  <a:ea typeface="Noto Sans CJK KR Light" panose="020B0300000000000000" pitchFamily="34" charset="-128"/>
                </a:rPr>
                <a:t>0</a:t>
              </a:r>
              <a:r>
                <a:rPr kumimoji="1" lang="en-US" altLang="ko-KR" sz="3500" kern="1500" spc="-150" dirty="0">
                  <a:solidFill>
                    <a:schemeClr val="bg1">
                      <a:lumMod val="50000"/>
                    </a:schemeClr>
                  </a:solidFill>
                  <a:latin typeface="Noto Sans CJK KR Light" panose="020B0300000000000000" pitchFamily="34" charset="-128"/>
                  <a:ea typeface="Noto Sans CJK KR Light" panose="020B0300000000000000" pitchFamily="34" charset="-128"/>
                </a:rPr>
                <a:t>1</a:t>
              </a:r>
              <a:r>
                <a:rPr kumimoji="1" lang="en-US" altLang="x-none" sz="3500" kern="1500" spc="-150" dirty="0">
                  <a:solidFill>
                    <a:schemeClr val="bg1">
                      <a:lumMod val="50000"/>
                    </a:schemeClr>
                  </a:solidFill>
                  <a:latin typeface="Noto Sans CJK KR Light" panose="020B0300000000000000" pitchFamily="34" charset="-128"/>
                  <a:ea typeface="Noto Sans CJK KR Light" panose="020B0300000000000000" pitchFamily="34" charset="-128"/>
                </a:rPr>
                <a:t> / </a:t>
              </a:r>
              <a:r>
                <a:rPr kumimoji="1" lang="en-US" altLang="ko-KR" sz="3500" kern="1500" spc="-150" dirty="0">
                  <a:solidFill>
                    <a:schemeClr val="bg1">
                      <a:lumMod val="50000"/>
                    </a:schemeClr>
                  </a:solidFill>
                  <a:latin typeface="Noto Sans CJK KR Light" panose="020B0300000000000000" pitchFamily="34" charset="-128"/>
                  <a:ea typeface="Noto Sans CJK KR Light" panose="020B0300000000000000" pitchFamily="34" charset="-128"/>
                </a:rPr>
                <a:t>02</a:t>
              </a:r>
              <a:endParaRPr kumimoji="1" lang="x-none" altLang="en-US" sz="3500" kern="1500" spc="-150" dirty="0">
                <a:solidFill>
                  <a:schemeClr val="bg1">
                    <a:lumMod val="50000"/>
                  </a:schemeClr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xmlns="" id="{54FFF8DE-E61C-A549-8860-D4154BFF2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26730" y="1126335"/>
              <a:ext cx="16560000" cy="3936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xmlns="" id="{4D36B53A-7E3D-BA4E-9CA4-DD71B036E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8000" y="936000"/>
              <a:ext cx="4089400" cy="431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565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groups/tidyverse/" TargetMode="External"/><Relationship Id="rId2" Type="http://schemas.openxmlformats.org/officeDocument/2006/relationships/hyperlink" Target="https://www.meetup.com/seoul-r-meetu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eb-r.org/" TargetMode="External"/><Relationship Id="rId5" Type="http://schemas.openxmlformats.org/officeDocument/2006/relationships/hyperlink" Target="https://github.com/shinykorea/Meetup" TargetMode="External"/><Relationship Id="rId4" Type="http://schemas.openxmlformats.org/officeDocument/2006/relationships/hyperlink" Target="https://tidyverse-korea.github.io/seoul-R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kclee.github.io/ds-authoring/ds_data_scientist_visualization.html" TargetMode="External"/><Relationship Id="rId7" Type="http://schemas.openxmlformats.org/officeDocument/2006/relationships/hyperlink" Target="http://dmaps.kr/owgj" TargetMode="External"/><Relationship Id="rId2" Type="http://schemas.openxmlformats.org/officeDocument/2006/relationships/hyperlink" Target="https://statkclee.github.io/ds-authoring/ds-data-science-war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tkclee.github.io/ds-authoring/slides/2016/ds_authoring_toolchain.html" TargetMode="External"/><Relationship Id="rId5" Type="http://schemas.openxmlformats.org/officeDocument/2006/relationships/hyperlink" Target="https://statkclee.github.io/ds-authoring/slides/ds_data_product.html" TargetMode="External"/><Relationship Id="rId4" Type="http://schemas.openxmlformats.org/officeDocument/2006/relationships/hyperlink" Target="https://statkclee.github.io/ds-authoring/ds_software_carpentry_2018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과학 언어 전쟁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ko-KR" altLang="en-US" dirty="0" smtClean="0"/>
              <a:t>이광춘 </a:t>
            </a:r>
            <a:r>
              <a:rPr lang="en-US" altLang="ko-KR" dirty="0" smtClean="0"/>
              <a:t>/ </a:t>
            </a:r>
            <a:r>
              <a:rPr lang="en-US" altLang="ko-KR" dirty="0" err="1" smtClean="0"/>
              <a:t>Tidyverse</a:t>
            </a:r>
            <a:r>
              <a:rPr lang="en-US" altLang="ko-KR" dirty="0" smtClean="0"/>
              <a:t> Korea / </a:t>
            </a:r>
            <a:r>
              <a:rPr lang="ko-KR" altLang="en-US" dirty="0" smtClean="0"/>
              <a:t>데이터 과학자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855676" y="4821230"/>
            <a:ext cx="105945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Noto Sans CJK KR Medium" pitchFamily="34" charset="-127"/>
                <a:ea typeface="Noto Sans CJK KR Medium" pitchFamily="34" charset="-127"/>
              </a:rPr>
              <a:t>재미 중의 재미는 아무래도 싸움 구경 재미가 최고</a:t>
            </a:r>
            <a:r>
              <a:rPr lang="en-US" altLang="ko-KR" sz="4000" dirty="0" smtClean="0">
                <a:solidFill>
                  <a:schemeClr val="bg1"/>
                </a:solidFill>
                <a:latin typeface="Noto Sans CJK KR Medium" pitchFamily="34" charset="-127"/>
                <a:ea typeface="Noto Sans CJK KR Medium" pitchFamily="34" charset="-127"/>
              </a:rPr>
              <a:t>!</a:t>
            </a:r>
            <a:endParaRPr lang="en-US" altLang="ko-KR" sz="4000" dirty="0">
              <a:solidFill>
                <a:schemeClr val="bg1"/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5628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2F3FF30-0BEB-FC49-8C4B-F3A57C6DF33E}"/>
              </a:ext>
            </a:extLst>
          </p:cNvPr>
          <p:cNvSpPr txBox="1"/>
          <p:nvPr/>
        </p:nvSpPr>
        <p:spPr>
          <a:xfrm>
            <a:off x="0" y="5511654"/>
            <a:ext cx="24382413" cy="17177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500"/>
              </a:spcAft>
            </a:pPr>
            <a:r>
              <a:rPr kumimoji="1" lang="ko-KR" altLang="en-US" sz="10000" b="1" kern="1500" spc="-150" dirty="0" smtClean="0">
                <a:solidFill>
                  <a:prstClr val="black"/>
                </a:solidFill>
                <a:latin typeface="Noto Sans CJK KR Black" pitchFamily="34" charset="-127"/>
                <a:ea typeface="Noto Sans CJK KR Black" pitchFamily="34" charset="-127"/>
              </a:rPr>
              <a:t>데이터 과학</a:t>
            </a:r>
            <a:endParaRPr kumimoji="1" lang="x-none" altLang="en-US" sz="10000" b="1" kern="1500" spc="-150" dirty="0">
              <a:solidFill>
                <a:prstClr val="black"/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14A7B455-9171-1440-8138-FFF18720482C}"/>
              </a:ext>
            </a:extLst>
          </p:cNvPr>
          <p:cNvGrpSpPr/>
          <p:nvPr/>
        </p:nvGrpSpPr>
        <p:grpSpPr>
          <a:xfrm>
            <a:off x="918000" y="907068"/>
            <a:ext cx="22605351" cy="553998"/>
            <a:chOff x="918000" y="907068"/>
            <a:chExt cx="22605351" cy="55399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073D8BA5-614A-C441-9A52-5FB2314A9777}"/>
                </a:ext>
              </a:extLst>
            </p:cNvPr>
            <p:cNvSpPr txBox="1"/>
            <p:nvPr/>
          </p:nvSpPr>
          <p:spPr>
            <a:xfrm>
              <a:off x="20471810" y="907068"/>
              <a:ext cx="3051541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spcAft>
                  <a:spcPts val="1000"/>
                </a:spcAft>
              </a:pPr>
              <a:r>
                <a:rPr kumimoji="1" lang="en-US" altLang="x-none" sz="3500" kern="1500" spc="-150" dirty="0">
                  <a:solidFill>
                    <a:prstClr val="white">
                      <a:lumMod val="50000"/>
                    </a:prstClr>
                  </a:solidFill>
                  <a:latin typeface="Noto Sans CJK KR Light" panose="020B0300000000000000" pitchFamily="34" charset="-128"/>
                  <a:ea typeface="Noto Sans CJK KR Light" panose="020B0300000000000000" pitchFamily="34" charset="-128"/>
                </a:rPr>
                <a:t>0</a:t>
              </a:r>
              <a:r>
                <a:rPr kumimoji="1" lang="en-US" altLang="ko-KR" sz="3500" kern="1500" spc="-150" dirty="0">
                  <a:solidFill>
                    <a:prstClr val="white">
                      <a:lumMod val="50000"/>
                    </a:prstClr>
                  </a:solidFill>
                  <a:latin typeface="Noto Sans CJK KR Light" panose="020B0300000000000000" pitchFamily="34" charset="-128"/>
                  <a:ea typeface="Noto Sans CJK KR Light" panose="020B0300000000000000" pitchFamily="34" charset="-128"/>
                </a:rPr>
                <a:t>1</a:t>
              </a:r>
              <a:r>
                <a:rPr kumimoji="1" lang="en-US" altLang="x-none" sz="3500" kern="1500" spc="-150" dirty="0">
                  <a:solidFill>
                    <a:prstClr val="white">
                      <a:lumMod val="50000"/>
                    </a:prstClr>
                  </a:solidFill>
                  <a:latin typeface="Noto Sans CJK KR Light" panose="020B0300000000000000" pitchFamily="34" charset="-128"/>
                  <a:ea typeface="Noto Sans CJK KR Light" panose="020B0300000000000000" pitchFamily="34" charset="-128"/>
                </a:rPr>
                <a:t> / </a:t>
              </a:r>
              <a:r>
                <a:rPr kumimoji="1" lang="en-US" altLang="ko-KR" sz="3500" kern="1500" spc="-150" dirty="0">
                  <a:solidFill>
                    <a:prstClr val="white">
                      <a:lumMod val="50000"/>
                    </a:prstClr>
                  </a:solidFill>
                  <a:latin typeface="Noto Sans CJK KR Light" panose="020B0300000000000000" pitchFamily="34" charset="-128"/>
                  <a:ea typeface="Noto Sans CJK KR Light" panose="020B0300000000000000" pitchFamily="34" charset="-128"/>
                </a:rPr>
                <a:t>02</a:t>
              </a:r>
              <a:endParaRPr kumimoji="1" lang="x-none" altLang="en-US" sz="3500" kern="1500" spc="-150" dirty="0">
                <a:solidFill>
                  <a:prstClr val="white">
                    <a:lumMod val="50000"/>
                  </a:prstClr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xmlns="" id="{C4F86EA8-CC7F-C846-B350-FCA8FAA0B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6730" y="1126335"/>
              <a:ext cx="16560000" cy="39366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xmlns="" id="{1846FF54-60EC-7148-BB64-662C81294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8000" y="936000"/>
              <a:ext cx="4089400" cy="431800"/>
            </a:xfrm>
            <a:prstGeom prst="rect">
              <a:avLst/>
            </a:prstGeom>
          </p:spPr>
        </p:pic>
      </p:grp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996523" y="3680853"/>
            <a:ext cx="17118301" cy="9144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4294967295"/>
          </p:nvPr>
        </p:nvSpPr>
        <p:spPr>
          <a:xfrm>
            <a:off x="1569262" y="12103735"/>
            <a:ext cx="19102445" cy="9144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729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사람 </a:t>
            </a:r>
            <a:r>
              <a:rPr lang="en-US" altLang="ko-KR" dirty="0"/>
              <a:t>vs. </a:t>
            </a:r>
            <a:r>
              <a:rPr lang="ko-KR" altLang="en-US" dirty="0" smtClean="0"/>
              <a:t>기계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4294967295"/>
          </p:nvPr>
        </p:nvSpPr>
        <p:spPr>
          <a:xfrm>
            <a:off x="1569262" y="12103735"/>
            <a:ext cx="19102445" cy="9144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pic>
        <p:nvPicPr>
          <p:cNvPr id="6146" name="Picture 2" descr="데이터 과학과 통계모형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568" y="3343960"/>
            <a:ext cx="16649888" cy="795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675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사이언스</a:t>
            </a:r>
            <a:r>
              <a:rPr lang="ko-KR" altLang="en-US" dirty="0"/>
              <a:t> </a:t>
            </a:r>
            <a:r>
              <a:rPr lang="ko-KR" altLang="en-US" dirty="0" smtClean="0"/>
              <a:t>언어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183027" y="3503311"/>
            <a:ext cx="1627796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Noto Sans CJK KR Medium" pitchFamily="34" charset="-127"/>
                <a:ea typeface="Noto Sans CJK KR Medium" pitchFamily="34" charset="-127"/>
              </a:rPr>
              <a:t>데이터 </a:t>
            </a:r>
            <a:r>
              <a:rPr lang="ko-KR" altLang="en-US" sz="4000" dirty="0" err="1">
                <a:latin typeface="Noto Sans CJK KR Medium" pitchFamily="34" charset="-127"/>
                <a:ea typeface="Noto Sans CJK KR Medium" pitchFamily="34" charset="-127"/>
              </a:rPr>
              <a:t>사이언스를</a:t>
            </a:r>
            <a:r>
              <a:rPr lang="ko-KR" altLang="en-US" sz="4000" dirty="0">
                <a:latin typeface="Noto Sans CJK KR Medium" pitchFamily="34" charset="-127"/>
                <a:ea typeface="Noto Sans CJK KR Medium" pitchFamily="34" charset="-127"/>
              </a:rPr>
              <a:t> 대표하는 </a:t>
            </a:r>
            <a:r>
              <a:rPr lang="en-US" altLang="ko-KR" sz="4000" dirty="0">
                <a:latin typeface="Noto Sans CJK KR Medium" pitchFamily="34" charset="-127"/>
                <a:ea typeface="Noto Sans CJK KR Medium" pitchFamily="34" charset="-127"/>
              </a:rPr>
              <a:t>R</a:t>
            </a:r>
            <a:r>
              <a:rPr lang="ko-KR" altLang="en-US" sz="4000" dirty="0">
                <a:latin typeface="Noto Sans CJK KR Medium" pitchFamily="34" charset="-127"/>
                <a:ea typeface="Noto Sans CJK KR Medium" pitchFamily="34" charset="-127"/>
              </a:rPr>
              <a:t>이나 </a:t>
            </a:r>
            <a:r>
              <a:rPr lang="ko-KR" altLang="en-US" sz="4000" dirty="0" err="1">
                <a:latin typeface="Noto Sans CJK KR Medium" pitchFamily="34" charset="-127"/>
                <a:ea typeface="Noto Sans CJK KR Medium" pitchFamily="34" charset="-127"/>
              </a:rPr>
              <a:t>파이썬</a:t>
            </a:r>
            <a:r>
              <a:rPr lang="ko-KR" altLang="en-US" sz="4000" dirty="0">
                <a:latin typeface="Noto Sans CJK KR Medium" pitchFamily="34" charset="-127"/>
                <a:ea typeface="Noto Sans CJK KR Medium" pitchFamily="34" charset="-127"/>
              </a:rPr>
              <a:t> 모두 컴퓨터 프로그래밍 언어라서 태생적으로 거의 모든 컴퓨터 프로그래밍 언어가 갖고 있는 두 언어 문제에서 역시 자유로울 수는 없다</a:t>
            </a:r>
            <a:endParaRPr lang="ko-KR" altLang="en-US" sz="40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707783"/>
              </p:ext>
            </p:extLst>
          </p:nvPr>
        </p:nvGraphicFramePr>
        <p:xfrm>
          <a:off x="2533135" y="6306063"/>
          <a:ext cx="15577752" cy="4444314"/>
        </p:xfrm>
        <a:graphic>
          <a:graphicData uri="http://schemas.openxmlformats.org/drawingml/2006/table">
            <a:tbl>
              <a:tblPr/>
              <a:tblGrid>
                <a:gridCol w="5192584"/>
                <a:gridCol w="5192584"/>
                <a:gridCol w="5192584"/>
              </a:tblGrid>
              <a:tr h="740719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b="1" dirty="0">
                          <a:effectLst/>
                          <a:latin typeface="inherit"/>
                        </a:rPr>
                        <a:t>시스템 언어</a:t>
                      </a:r>
                    </a:p>
                  </a:txBody>
                  <a:tcPr marL="63500" marR="15875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1" dirty="0" err="1">
                          <a:effectLst/>
                          <a:latin typeface="inherit"/>
                        </a:rPr>
                        <a:t>Ousterhout</a:t>
                      </a:r>
                      <a:r>
                        <a:rPr lang="en-US" b="1" dirty="0">
                          <a:effectLst/>
                          <a:latin typeface="inherit"/>
                        </a:rPr>
                        <a:t> </a:t>
                      </a:r>
                      <a:r>
                        <a:rPr lang="ko-KR" altLang="en-US" b="1" dirty="0">
                          <a:effectLst/>
                          <a:latin typeface="inherit"/>
                        </a:rPr>
                        <a:t>이분법</a:t>
                      </a:r>
                    </a:p>
                  </a:txBody>
                  <a:tcPr marL="63500" marR="15875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b="1" dirty="0">
                          <a:effectLst/>
                          <a:latin typeface="inherit"/>
                        </a:rPr>
                        <a:t>스크립트 언어</a:t>
                      </a:r>
                    </a:p>
                  </a:txBody>
                  <a:tcPr marL="63500" marR="15875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740719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3200" dirty="0">
                          <a:effectLst/>
                        </a:rPr>
                        <a:t>정적</a:t>
                      </a:r>
                    </a:p>
                  </a:txBody>
                  <a:tcPr marL="63500" marR="15875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3200">
                          <a:effectLst/>
                        </a:rPr>
                        <a:t>–</a:t>
                      </a:r>
                    </a:p>
                  </a:txBody>
                  <a:tcPr marL="63500" marR="15875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3200">
                          <a:effectLst/>
                        </a:rPr>
                        <a:t>동적</a:t>
                      </a:r>
                    </a:p>
                  </a:txBody>
                  <a:tcPr marL="63500" marR="15875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0719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3200" dirty="0">
                          <a:effectLst/>
                        </a:rPr>
                        <a:t>컴파일</a:t>
                      </a:r>
                    </a:p>
                  </a:txBody>
                  <a:tcPr marL="63500" marR="15875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3200" dirty="0">
                          <a:effectLst/>
                        </a:rPr>
                        <a:t>–</a:t>
                      </a:r>
                    </a:p>
                  </a:txBody>
                  <a:tcPr marL="63500" marR="15875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3200">
                          <a:effectLst/>
                        </a:rPr>
                        <a:t>인터프리터</a:t>
                      </a:r>
                    </a:p>
                  </a:txBody>
                  <a:tcPr marL="63500" marR="15875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0719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3200">
                          <a:effectLst/>
                        </a:rPr>
                        <a:t>사용자정의 자료형</a:t>
                      </a:r>
                    </a:p>
                  </a:txBody>
                  <a:tcPr marL="63500" marR="15875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3200" dirty="0">
                          <a:effectLst/>
                        </a:rPr>
                        <a:t>–</a:t>
                      </a:r>
                    </a:p>
                  </a:txBody>
                  <a:tcPr marL="63500" marR="15875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3200">
                          <a:effectLst/>
                        </a:rPr>
                        <a:t>표준 자료형</a:t>
                      </a:r>
                    </a:p>
                  </a:txBody>
                  <a:tcPr marL="63500" marR="15875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0719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3200">
                          <a:effectLst/>
                        </a:rPr>
                        <a:t>빠른 속도</a:t>
                      </a:r>
                    </a:p>
                  </a:txBody>
                  <a:tcPr marL="63500" marR="15875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3200" dirty="0">
                          <a:effectLst/>
                        </a:rPr>
                        <a:t>–</a:t>
                      </a:r>
                    </a:p>
                  </a:txBody>
                  <a:tcPr marL="63500" marR="15875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3200">
                          <a:effectLst/>
                        </a:rPr>
                        <a:t>늦은 속도</a:t>
                      </a:r>
                    </a:p>
                  </a:txBody>
                  <a:tcPr marL="63500" marR="15875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0719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3200">
                          <a:effectLst/>
                        </a:rPr>
                        <a:t>어려움</a:t>
                      </a:r>
                    </a:p>
                  </a:txBody>
                  <a:tcPr marL="63500" marR="15875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3200" dirty="0">
                          <a:effectLst/>
                        </a:rPr>
                        <a:t>–</a:t>
                      </a:r>
                    </a:p>
                  </a:txBody>
                  <a:tcPr marL="63500" marR="15875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3200" dirty="0">
                          <a:effectLst/>
                        </a:rPr>
                        <a:t>쉬움</a:t>
                      </a:r>
                    </a:p>
                  </a:txBody>
                  <a:tcPr marL="63500" marR="15875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1219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유닉스 </a:t>
            </a:r>
            <a:r>
              <a:rPr lang="en-US" altLang="ko-KR" dirty="0"/>
              <a:t>| </a:t>
            </a:r>
            <a:r>
              <a:rPr lang="en-US" altLang="ko-KR" dirty="0" err="1" smtClean="0"/>
              <a:t>tidyverse</a:t>
            </a:r>
            <a:endParaRPr lang="en-US" altLang="ko-KR" dirty="0"/>
          </a:p>
        </p:txBody>
      </p:sp>
      <p:pic>
        <p:nvPicPr>
          <p:cNvPr id="8194" name="Picture 2" descr="Tidyverse 데이터 사이언스 작업흐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549" y="3445476"/>
            <a:ext cx="15987083" cy="691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 rot="10800000" flipV="1">
            <a:off x="1282700" y="10474105"/>
            <a:ext cx="16576932" cy="228009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355600" marR="0" lvl="0" indent="-35560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ko-KR" sz="3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Noto Sans CJK KR Medium" pitchFamily="34" charset="-127"/>
                <a:ea typeface="Noto Sans CJK KR Medium" pitchFamily="34" charset="-127"/>
                <a:cs typeface="굴림" pitchFamily="50" charset="-127"/>
              </a:rPr>
              <a:t>기존 자료구조를 재사용</a:t>
            </a:r>
            <a:r>
              <a:rPr kumimoji="1" lang="ko-KR" altLang="ko-KR" sz="3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Noto Sans CJK KR Medium" pitchFamily="34" charset="-127"/>
                <a:ea typeface="Noto Sans CJK KR Medium" pitchFamily="34" charset="-127"/>
                <a:cs typeface="굴림" pitchFamily="50" charset="-127"/>
              </a:rPr>
              <a:t>: Reuse existing data structures.</a:t>
            </a:r>
          </a:p>
          <a:p>
            <a:pPr marL="355600" marR="0" lvl="0" indent="-35560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ko-KR" sz="3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Noto Sans CJK KR Medium" pitchFamily="34" charset="-127"/>
                <a:ea typeface="Noto Sans CJK KR Medium" pitchFamily="34" charset="-127"/>
                <a:cs typeface="굴림" pitchFamily="50" charset="-127"/>
              </a:rPr>
              <a:t>파이프 연산자로 간단한 함수를 조합</a:t>
            </a:r>
            <a:r>
              <a:rPr kumimoji="1" lang="ko-KR" altLang="ko-KR" sz="3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Noto Sans CJK KR Medium" pitchFamily="34" charset="-127"/>
                <a:ea typeface="Noto Sans CJK KR Medium" pitchFamily="34" charset="-127"/>
                <a:cs typeface="굴림" pitchFamily="50" charset="-127"/>
              </a:rPr>
              <a:t>: Compose simple functions with the pipe.</a:t>
            </a:r>
          </a:p>
          <a:p>
            <a:pPr marL="355600" marR="0" lvl="0" indent="-35560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ko-KR" sz="3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Noto Sans CJK KR Medium" pitchFamily="34" charset="-127"/>
                <a:ea typeface="Noto Sans CJK KR Medium" pitchFamily="34" charset="-127"/>
                <a:cs typeface="굴림" pitchFamily="50" charset="-127"/>
              </a:rPr>
              <a:t>함수형 프로그래밍을 적극 사용</a:t>
            </a:r>
            <a:r>
              <a:rPr kumimoji="1" lang="ko-KR" altLang="ko-KR" sz="3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Noto Sans CJK KR Medium" pitchFamily="34" charset="-127"/>
                <a:ea typeface="Noto Sans CJK KR Medium" pitchFamily="34" charset="-127"/>
                <a:cs typeface="굴림" pitchFamily="50" charset="-127"/>
              </a:rPr>
              <a:t>: Embrace functional programming.</a:t>
            </a:r>
          </a:p>
          <a:p>
            <a:pPr marL="355600" marR="0" lvl="0" indent="-35560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ko-KR" sz="3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Noto Sans CJK KR Medium" pitchFamily="34" charset="-127"/>
                <a:ea typeface="Noto Sans CJK KR Medium" pitchFamily="34" charset="-127"/>
                <a:cs typeface="굴림" pitchFamily="50" charset="-127"/>
              </a:rPr>
              <a:t>기계가 아닌 인간을 위한 설계</a:t>
            </a:r>
            <a:r>
              <a:rPr kumimoji="1" lang="ko-KR" altLang="ko-KR" sz="3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Noto Sans CJK KR Medium" pitchFamily="34" charset="-127"/>
                <a:ea typeface="Noto Sans CJK KR Medium" pitchFamily="34" charset="-127"/>
                <a:cs typeface="굴림" pitchFamily="50" charset="-127"/>
              </a:rPr>
              <a:t>: Design for humans.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Noto Sans CJK KR Medium" pitchFamily="34" charset="-127"/>
                <a:ea typeface="Noto Sans CJK KR Medium" pitchFamily="34" charset="-127"/>
                <a:cs typeface="굴림" pitchFamily="50" charset="-127"/>
              </a:rPr>
              <a:t> </a:t>
            </a:r>
            <a:endParaRPr kumimoji="1" lang="ko-KR" altLang="ko-KR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Noto Sans CJK KR Medium" pitchFamily="34" charset="-127"/>
              <a:ea typeface="Noto Sans CJK KR Medium" pitchFamily="34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4246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ML </a:t>
            </a:r>
            <a:r>
              <a:rPr lang="ko-KR" altLang="en-US" dirty="0"/>
              <a:t>개발 </a:t>
            </a:r>
            <a:r>
              <a:rPr lang="ko-KR" altLang="en-US" dirty="0" smtClean="0"/>
              <a:t>프로세스</a:t>
            </a:r>
            <a:endParaRPr lang="ko-KR" altLang="en-US" dirty="0"/>
          </a:p>
        </p:txBody>
      </p:sp>
      <p:pic>
        <p:nvPicPr>
          <p:cNvPr id="9218" name="Picture 2" descr="https://statkclee.github.io/ds-authoring/fig/DALEXver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159" y="2840037"/>
            <a:ext cx="15339441" cy="8654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582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어떤 언어를 고를 것인가</a:t>
            </a:r>
            <a:r>
              <a:rPr lang="en-US" altLang="ko-KR" dirty="0" smtClean="0"/>
              <a:t>?</a:t>
            </a:r>
            <a:endParaRPr lang="en-US" altLang="ko-KR" dirty="0"/>
          </a:p>
        </p:txBody>
      </p:sp>
      <p:pic>
        <p:nvPicPr>
          <p:cNvPr id="10242" name="Picture 2" descr="인지 단계, 계산단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675" y="3022600"/>
            <a:ext cx="9407525" cy="860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435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데이터 과학 언어 </a:t>
            </a:r>
            <a:r>
              <a:rPr lang="ko-KR" altLang="en-US" dirty="0" smtClean="0"/>
              <a:t>추세</a:t>
            </a:r>
            <a:endParaRPr lang="ko-KR" altLang="en-US" dirty="0"/>
          </a:p>
        </p:txBody>
      </p:sp>
      <p:pic>
        <p:nvPicPr>
          <p:cNvPr id="11266" name="Picture 2" descr="데이터 사이언스 언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74" y="3500437"/>
            <a:ext cx="13458825" cy="778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666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2F3FF30-0BEB-FC49-8C4B-F3A57C6DF33E}"/>
              </a:ext>
            </a:extLst>
          </p:cNvPr>
          <p:cNvSpPr txBox="1"/>
          <p:nvPr/>
        </p:nvSpPr>
        <p:spPr>
          <a:xfrm>
            <a:off x="0" y="5511654"/>
            <a:ext cx="24382413" cy="17177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500"/>
              </a:spcAft>
            </a:pPr>
            <a:r>
              <a:rPr kumimoji="1" lang="ko-KR" altLang="en-US" sz="10000" b="1" kern="1500" spc="-150" dirty="0" smtClean="0">
                <a:solidFill>
                  <a:prstClr val="black"/>
                </a:solidFill>
                <a:latin typeface="Noto Sans CJK KR Black" pitchFamily="34" charset="-127"/>
                <a:ea typeface="Noto Sans CJK KR Black" pitchFamily="34" charset="-127"/>
              </a:rPr>
              <a:t>데이터 과학 언어</a:t>
            </a:r>
            <a:endParaRPr kumimoji="1" lang="x-none" altLang="en-US" sz="10000" b="1" kern="1500" spc="-150" dirty="0">
              <a:solidFill>
                <a:prstClr val="black"/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14A7B455-9171-1440-8138-FFF18720482C}"/>
              </a:ext>
            </a:extLst>
          </p:cNvPr>
          <p:cNvGrpSpPr/>
          <p:nvPr/>
        </p:nvGrpSpPr>
        <p:grpSpPr>
          <a:xfrm>
            <a:off x="918000" y="907068"/>
            <a:ext cx="22605351" cy="553998"/>
            <a:chOff x="918000" y="907068"/>
            <a:chExt cx="22605351" cy="55399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073D8BA5-614A-C441-9A52-5FB2314A9777}"/>
                </a:ext>
              </a:extLst>
            </p:cNvPr>
            <p:cNvSpPr txBox="1"/>
            <p:nvPr/>
          </p:nvSpPr>
          <p:spPr>
            <a:xfrm>
              <a:off x="20471810" y="907068"/>
              <a:ext cx="3051541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spcAft>
                  <a:spcPts val="1000"/>
                </a:spcAft>
              </a:pPr>
              <a:r>
                <a:rPr kumimoji="1" lang="en-US" altLang="x-none" sz="3500" kern="1500" spc="-150" dirty="0">
                  <a:solidFill>
                    <a:prstClr val="white">
                      <a:lumMod val="50000"/>
                    </a:prstClr>
                  </a:solidFill>
                  <a:latin typeface="Noto Sans CJK KR Light" panose="020B0300000000000000" pitchFamily="34" charset="-128"/>
                  <a:ea typeface="Noto Sans CJK KR Light" panose="020B0300000000000000" pitchFamily="34" charset="-128"/>
                </a:rPr>
                <a:t>0</a:t>
              </a:r>
              <a:r>
                <a:rPr kumimoji="1" lang="en-US" altLang="ko-KR" sz="3500" kern="1500" spc="-150" dirty="0">
                  <a:solidFill>
                    <a:prstClr val="white">
                      <a:lumMod val="50000"/>
                    </a:prstClr>
                  </a:solidFill>
                  <a:latin typeface="Noto Sans CJK KR Light" panose="020B0300000000000000" pitchFamily="34" charset="-128"/>
                  <a:ea typeface="Noto Sans CJK KR Light" panose="020B0300000000000000" pitchFamily="34" charset="-128"/>
                </a:rPr>
                <a:t>1</a:t>
              </a:r>
              <a:r>
                <a:rPr kumimoji="1" lang="en-US" altLang="x-none" sz="3500" kern="1500" spc="-150" dirty="0">
                  <a:solidFill>
                    <a:prstClr val="white">
                      <a:lumMod val="50000"/>
                    </a:prstClr>
                  </a:solidFill>
                  <a:latin typeface="Noto Sans CJK KR Light" panose="020B0300000000000000" pitchFamily="34" charset="-128"/>
                  <a:ea typeface="Noto Sans CJK KR Light" panose="020B0300000000000000" pitchFamily="34" charset="-128"/>
                </a:rPr>
                <a:t> / </a:t>
              </a:r>
              <a:r>
                <a:rPr kumimoji="1" lang="en-US" altLang="ko-KR" sz="3500" kern="1500" spc="-150" dirty="0">
                  <a:solidFill>
                    <a:prstClr val="white">
                      <a:lumMod val="50000"/>
                    </a:prstClr>
                  </a:solidFill>
                  <a:latin typeface="Noto Sans CJK KR Light" panose="020B0300000000000000" pitchFamily="34" charset="-128"/>
                  <a:ea typeface="Noto Sans CJK KR Light" panose="020B0300000000000000" pitchFamily="34" charset="-128"/>
                </a:rPr>
                <a:t>02</a:t>
              </a:r>
              <a:endParaRPr kumimoji="1" lang="x-none" altLang="en-US" sz="3500" kern="1500" spc="-150" dirty="0">
                <a:solidFill>
                  <a:prstClr val="white">
                    <a:lumMod val="50000"/>
                  </a:prstClr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xmlns="" id="{C4F86EA8-CC7F-C846-B350-FCA8FAA0B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6730" y="1126335"/>
              <a:ext cx="16560000" cy="39366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xmlns="" id="{1846FF54-60EC-7148-BB64-662C81294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8000" y="936000"/>
              <a:ext cx="4089400" cy="431800"/>
            </a:xfrm>
            <a:prstGeom prst="rect">
              <a:avLst/>
            </a:prstGeom>
          </p:spPr>
        </p:pic>
      </p:grp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996523" y="3680853"/>
            <a:ext cx="17118301" cy="9144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4294967295"/>
          </p:nvPr>
        </p:nvSpPr>
        <p:spPr>
          <a:xfrm>
            <a:off x="1569262" y="12103735"/>
            <a:ext cx="19102445" cy="9144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680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문제 개요</a:t>
            </a:r>
            <a:endParaRPr lang="ko-KR" altLang="en-US" dirty="0"/>
          </a:p>
        </p:txBody>
      </p:sp>
      <p:pic>
        <p:nvPicPr>
          <p:cNvPr id="12290" name="Picture 2" descr="https://statkclee.github.io/ds-authoring/fig/shiny-pyth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3"/>
          <a:stretch/>
        </p:blipFill>
        <p:spPr bwMode="auto">
          <a:xfrm>
            <a:off x="2082799" y="3023618"/>
            <a:ext cx="15322875" cy="864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273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펭귄 </a:t>
            </a:r>
            <a:r>
              <a:rPr lang="ko-KR" altLang="en-US" dirty="0" err="1" smtClean="0"/>
              <a:t>데이터셋</a:t>
            </a:r>
            <a:endParaRPr lang="ko-KR" altLang="en-US" dirty="0"/>
          </a:p>
        </p:txBody>
      </p:sp>
      <p:pic>
        <p:nvPicPr>
          <p:cNvPr id="13314" name="Picture 2" descr="https://statkclee.github.io/ds-authoring/fig/penguin-datas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5" y="3376612"/>
            <a:ext cx="12836525" cy="765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792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2F3FF30-0BEB-FC49-8C4B-F3A57C6DF33E}"/>
              </a:ext>
            </a:extLst>
          </p:cNvPr>
          <p:cNvSpPr txBox="1"/>
          <p:nvPr/>
        </p:nvSpPr>
        <p:spPr>
          <a:xfrm>
            <a:off x="0" y="5511654"/>
            <a:ext cx="24382413" cy="17177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500"/>
              </a:spcAft>
            </a:pPr>
            <a:r>
              <a:rPr kumimoji="1" lang="ko-KR" altLang="en-US" sz="10000" b="1" kern="1500" spc="-150" dirty="0" err="1" smtClean="0">
                <a:solidFill>
                  <a:prstClr val="black"/>
                </a:solidFill>
                <a:latin typeface="Noto Sans CJK KR Black" pitchFamily="34" charset="-127"/>
                <a:ea typeface="Noto Sans CJK KR Black" pitchFamily="34" charset="-127"/>
              </a:rPr>
              <a:t>데놀과</a:t>
            </a:r>
            <a:r>
              <a:rPr kumimoji="1" lang="ko-KR" altLang="en-US" sz="10000" b="1" kern="1500" spc="-150" dirty="0" smtClean="0">
                <a:solidFill>
                  <a:prstClr val="black"/>
                </a:solidFill>
                <a:latin typeface="Noto Sans CJK KR Black" pitchFamily="34" charset="-127"/>
                <a:ea typeface="Noto Sans CJK KR Black" pitchFamily="34" charset="-127"/>
              </a:rPr>
              <a:t> 인연</a:t>
            </a:r>
            <a:endParaRPr kumimoji="1" lang="x-none" altLang="en-US" sz="10000" b="1" kern="1500" spc="-150" dirty="0">
              <a:solidFill>
                <a:prstClr val="black"/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14A7B455-9171-1440-8138-FFF18720482C}"/>
              </a:ext>
            </a:extLst>
          </p:cNvPr>
          <p:cNvGrpSpPr/>
          <p:nvPr/>
        </p:nvGrpSpPr>
        <p:grpSpPr>
          <a:xfrm>
            <a:off x="918000" y="907068"/>
            <a:ext cx="22605351" cy="553998"/>
            <a:chOff x="918000" y="907068"/>
            <a:chExt cx="22605351" cy="55399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073D8BA5-614A-C441-9A52-5FB2314A9777}"/>
                </a:ext>
              </a:extLst>
            </p:cNvPr>
            <p:cNvSpPr txBox="1"/>
            <p:nvPr/>
          </p:nvSpPr>
          <p:spPr>
            <a:xfrm>
              <a:off x="20471810" y="907068"/>
              <a:ext cx="3051541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spcAft>
                  <a:spcPts val="1000"/>
                </a:spcAft>
              </a:pPr>
              <a:r>
                <a:rPr kumimoji="1" lang="en-US" altLang="x-none" sz="3500" kern="1500" spc="-150" dirty="0">
                  <a:solidFill>
                    <a:prstClr val="white">
                      <a:lumMod val="50000"/>
                    </a:prstClr>
                  </a:solidFill>
                  <a:latin typeface="Noto Sans CJK KR Light" panose="020B0300000000000000" pitchFamily="34" charset="-128"/>
                  <a:ea typeface="Noto Sans CJK KR Light" panose="020B0300000000000000" pitchFamily="34" charset="-128"/>
                </a:rPr>
                <a:t>0</a:t>
              </a:r>
              <a:r>
                <a:rPr kumimoji="1" lang="en-US" altLang="ko-KR" sz="3500" kern="1500" spc="-150" dirty="0">
                  <a:solidFill>
                    <a:prstClr val="white">
                      <a:lumMod val="50000"/>
                    </a:prstClr>
                  </a:solidFill>
                  <a:latin typeface="Noto Sans CJK KR Light" panose="020B0300000000000000" pitchFamily="34" charset="-128"/>
                  <a:ea typeface="Noto Sans CJK KR Light" panose="020B0300000000000000" pitchFamily="34" charset="-128"/>
                </a:rPr>
                <a:t>1</a:t>
              </a:r>
              <a:r>
                <a:rPr kumimoji="1" lang="en-US" altLang="x-none" sz="3500" kern="1500" spc="-150" dirty="0">
                  <a:solidFill>
                    <a:prstClr val="white">
                      <a:lumMod val="50000"/>
                    </a:prstClr>
                  </a:solidFill>
                  <a:latin typeface="Noto Sans CJK KR Light" panose="020B0300000000000000" pitchFamily="34" charset="-128"/>
                  <a:ea typeface="Noto Sans CJK KR Light" panose="020B0300000000000000" pitchFamily="34" charset="-128"/>
                </a:rPr>
                <a:t> / </a:t>
              </a:r>
              <a:r>
                <a:rPr kumimoji="1" lang="en-US" altLang="ko-KR" sz="3500" kern="1500" spc="-150" dirty="0">
                  <a:solidFill>
                    <a:prstClr val="white">
                      <a:lumMod val="50000"/>
                    </a:prstClr>
                  </a:solidFill>
                  <a:latin typeface="Noto Sans CJK KR Light" panose="020B0300000000000000" pitchFamily="34" charset="-128"/>
                  <a:ea typeface="Noto Sans CJK KR Light" panose="020B0300000000000000" pitchFamily="34" charset="-128"/>
                </a:rPr>
                <a:t>02</a:t>
              </a:r>
              <a:endParaRPr kumimoji="1" lang="x-none" altLang="en-US" sz="3500" kern="1500" spc="-150" dirty="0">
                <a:solidFill>
                  <a:prstClr val="white">
                    <a:lumMod val="50000"/>
                  </a:prstClr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xmlns="" id="{C4F86EA8-CC7F-C846-B350-FCA8FAA0B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6730" y="1126335"/>
              <a:ext cx="16560000" cy="39366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xmlns="" id="{1846FF54-60EC-7148-BB64-662C81294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8000" y="936000"/>
              <a:ext cx="4089400" cy="431800"/>
            </a:xfrm>
            <a:prstGeom prst="rect">
              <a:avLst/>
            </a:prstGeom>
          </p:spPr>
        </p:pic>
      </p:grp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996523" y="3680853"/>
            <a:ext cx="17118301" cy="9144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4294967295"/>
          </p:nvPr>
        </p:nvSpPr>
        <p:spPr>
          <a:xfrm>
            <a:off x="1569262" y="12103735"/>
            <a:ext cx="19102445" cy="9144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97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모형 아키텍쳐</a:t>
            </a:r>
          </a:p>
          <a:p>
            <a:endParaRPr lang="ko-KR" altLang="en-US" dirty="0"/>
          </a:p>
        </p:txBody>
      </p:sp>
      <p:pic>
        <p:nvPicPr>
          <p:cNvPr id="14338" name="Picture 2" descr="https://statkclee.github.io/ds-authoring/fig/penguin-arch-r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200" y="3600047"/>
            <a:ext cx="8201913" cy="453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s://statkclee.github.io/ds-authoring/fig/penguin-arch-ensemb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975" y="3375429"/>
            <a:ext cx="7947025" cy="476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https://statkclee.github.io/ds-authoring/fig/penguin-arch-xg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075" y="9195843"/>
            <a:ext cx="8187181" cy="380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942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모형 최적화</a:t>
            </a:r>
            <a:r>
              <a:rPr lang="en-US" altLang="ko-KR" dirty="0"/>
              <a:t>: Hyper Parameter Tuning</a:t>
            </a:r>
          </a:p>
          <a:p>
            <a:endParaRPr lang="ko-KR" altLang="en-US" dirty="0"/>
          </a:p>
        </p:txBody>
      </p:sp>
      <p:pic>
        <p:nvPicPr>
          <p:cNvPr id="15362" name="Picture 2" descr="https://statkclee.github.io/ds-authoring/fig/xgboost-pyth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4811712"/>
            <a:ext cx="16402050" cy="661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181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모형 배포</a:t>
            </a:r>
            <a:r>
              <a:rPr lang="en-US" altLang="ko-KR" dirty="0"/>
              <a:t>: RESTful API</a:t>
            </a:r>
          </a:p>
          <a:p>
            <a:endParaRPr lang="ko-KR" altLang="en-US" dirty="0"/>
          </a:p>
        </p:txBody>
      </p:sp>
      <p:pic>
        <p:nvPicPr>
          <p:cNvPr id="16386" name="Picture 2" descr="https://statkclee.github.io/ds-authoring/fig/penguin-restful-ap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675" y="3594100"/>
            <a:ext cx="15230463" cy="595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514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설명가능한 예측모형</a:t>
            </a:r>
            <a:r>
              <a:rPr lang="en-US" altLang="ko-KR" dirty="0"/>
              <a:t>: Explainable AI</a:t>
            </a:r>
          </a:p>
          <a:p>
            <a:endParaRPr lang="ko-KR" altLang="en-US" dirty="0"/>
          </a:p>
        </p:txBody>
      </p:sp>
      <p:pic>
        <p:nvPicPr>
          <p:cNvPr id="17410" name="Picture 2" descr="https://statkclee.github.io/ds-authoring/fig/mdp-DALE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799" y="3297237"/>
            <a:ext cx="14437725" cy="814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228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tidyposterior </a:t>
            </a:r>
            <a:r>
              <a:rPr lang="ko-KR" altLang="en-US" dirty="0"/>
              <a:t>모형 평가</a:t>
            </a:r>
          </a:p>
          <a:p>
            <a:endParaRPr lang="ko-KR" altLang="en-US" dirty="0"/>
          </a:p>
        </p:txBody>
      </p:sp>
      <p:pic>
        <p:nvPicPr>
          <p:cNvPr id="18434" name="Picture 2" descr="https://statkclee.github.io/ds-authoring/fig/penguin-tidyposteri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75" y="3243262"/>
            <a:ext cx="12801600" cy="914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539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Shiny Front-End + tidymodels Back-End</a:t>
            </a:r>
          </a:p>
          <a:p>
            <a:endParaRPr lang="ko-KR" altLang="en-US" dirty="0"/>
          </a:p>
        </p:txBody>
      </p:sp>
      <p:pic>
        <p:nvPicPr>
          <p:cNvPr id="19458" name="Picture 2" descr="https://statkclee.github.io/ds-authoring/fig/penguin-shiny-predictive-model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5" y="3109079"/>
            <a:ext cx="16159000" cy="940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356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Shiny Front-End + Python Back-End</a:t>
            </a:r>
          </a:p>
          <a:p>
            <a:endParaRPr lang="ko-KR" altLang="en-US" dirty="0"/>
          </a:p>
        </p:txBody>
      </p:sp>
      <p:pic>
        <p:nvPicPr>
          <p:cNvPr id="20482" name="Picture 2" descr="https://statkclee.github.io/ds-authoring/fig/shiny-fe-python-be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174" y="3338512"/>
            <a:ext cx="14208125" cy="923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012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2F3FF30-0BEB-FC49-8C4B-F3A57C6DF33E}"/>
              </a:ext>
            </a:extLst>
          </p:cNvPr>
          <p:cNvSpPr txBox="1"/>
          <p:nvPr/>
        </p:nvSpPr>
        <p:spPr>
          <a:xfrm>
            <a:off x="0" y="5511654"/>
            <a:ext cx="24382413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500"/>
              </a:spcAft>
            </a:pPr>
            <a:r>
              <a:rPr kumimoji="1" lang="ko-KR" altLang="en-US" sz="10000" b="1" kern="1500" spc="-150" dirty="0" smtClean="0">
                <a:solidFill>
                  <a:prstClr val="black"/>
                </a:solidFill>
                <a:latin typeface="Noto Sans CJK KR Black" pitchFamily="34" charset="-127"/>
                <a:ea typeface="Noto Sans CJK KR Black" pitchFamily="34" charset="-127"/>
              </a:rPr>
              <a:t>데이터 과학 커뮤니티</a:t>
            </a:r>
            <a:endParaRPr kumimoji="1" lang="x-none" altLang="en-US" sz="10000" b="1" kern="1500" spc="-150" dirty="0">
              <a:solidFill>
                <a:prstClr val="black"/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14A7B455-9171-1440-8138-FFF18720482C}"/>
              </a:ext>
            </a:extLst>
          </p:cNvPr>
          <p:cNvGrpSpPr/>
          <p:nvPr/>
        </p:nvGrpSpPr>
        <p:grpSpPr>
          <a:xfrm>
            <a:off x="918000" y="907068"/>
            <a:ext cx="22605351" cy="553998"/>
            <a:chOff x="918000" y="907068"/>
            <a:chExt cx="22605351" cy="55399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073D8BA5-614A-C441-9A52-5FB2314A9777}"/>
                </a:ext>
              </a:extLst>
            </p:cNvPr>
            <p:cNvSpPr txBox="1"/>
            <p:nvPr/>
          </p:nvSpPr>
          <p:spPr>
            <a:xfrm>
              <a:off x="20471810" y="907068"/>
              <a:ext cx="3051541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spcAft>
                  <a:spcPts val="1000"/>
                </a:spcAft>
              </a:pPr>
              <a:r>
                <a:rPr kumimoji="1" lang="en-US" altLang="x-none" sz="3500" kern="1500" spc="-150" dirty="0">
                  <a:solidFill>
                    <a:prstClr val="white">
                      <a:lumMod val="50000"/>
                    </a:prstClr>
                  </a:solidFill>
                  <a:latin typeface="Noto Sans CJK KR Light" panose="020B0300000000000000" pitchFamily="34" charset="-128"/>
                  <a:ea typeface="Noto Sans CJK KR Light" panose="020B0300000000000000" pitchFamily="34" charset="-128"/>
                </a:rPr>
                <a:t>0</a:t>
              </a:r>
              <a:r>
                <a:rPr kumimoji="1" lang="en-US" altLang="ko-KR" sz="3500" kern="1500" spc="-150" dirty="0">
                  <a:solidFill>
                    <a:prstClr val="white">
                      <a:lumMod val="50000"/>
                    </a:prstClr>
                  </a:solidFill>
                  <a:latin typeface="Noto Sans CJK KR Light" panose="020B0300000000000000" pitchFamily="34" charset="-128"/>
                  <a:ea typeface="Noto Sans CJK KR Light" panose="020B0300000000000000" pitchFamily="34" charset="-128"/>
                </a:rPr>
                <a:t>1</a:t>
              </a:r>
              <a:r>
                <a:rPr kumimoji="1" lang="en-US" altLang="x-none" sz="3500" kern="1500" spc="-150" dirty="0">
                  <a:solidFill>
                    <a:prstClr val="white">
                      <a:lumMod val="50000"/>
                    </a:prstClr>
                  </a:solidFill>
                  <a:latin typeface="Noto Sans CJK KR Light" panose="020B0300000000000000" pitchFamily="34" charset="-128"/>
                  <a:ea typeface="Noto Sans CJK KR Light" panose="020B0300000000000000" pitchFamily="34" charset="-128"/>
                </a:rPr>
                <a:t> / </a:t>
              </a:r>
              <a:r>
                <a:rPr kumimoji="1" lang="en-US" altLang="ko-KR" sz="3500" kern="1500" spc="-150" dirty="0">
                  <a:solidFill>
                    <a:prstClr val="white">
                      <a:lumMod val="50000"/>
                    </a:prstClr>
                  </a:solidFill>
                  <a:latin typeface="Noto Sans CJK KR Light" panose="020B0300000000000000" pitchFamily="34" charset="-128"/>
                  <a:ea typeface="Noto Sans CJK KR Light" panose="020B0300000000000000" pitchFamily="34" charset="-128"/>
                </a:rPr>
                <a:t>02</a:t>
              </a:r>
              <a:endParaRPr kumimoji="1" lang="x-none" altLang="en-US" sz="3500" kern="1500" spc="-150" dirty="0">
                <a:solidFill>
                  <a:prstClr val="white">
                    <a:lumMod val="50000"/>
                  </a:prstClr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xmlns="" id="{C4F86EA8-CC7F-C846-B350-FCA8FAA0B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6730" y="1126335"/>
              <a:ext cx="16560000" cy="39366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xmlns="" id="{1846FF54-60EC-7148-BB64-662C81294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8000" y="936000"/>
              <a:ext cx="4089400" cy="431800"/>
            </a:xfrm>
            <a:prstGeom prst="rect">
              <a:avLst/>
            </a:prstGeom>
          </p:spPr>
        </p:pic>
      </p:grp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996523" y="3680853"/>
            <a:ext cx="17118301" cy="9144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4294967295"/>
          </p:nvPr>
        </p:nvSpPr>
        <p:spPr>
          <a:xfrm>
            <a:off x="1569262" y="12103735"/>
            <a:ext cx="19102445" cy="9144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107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데이터 과학 커뮤니티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 rot="10800000" flipV="1">
            <a:off x="2159000" y="3645746"/>
            <a:ext cx="18148300" cy="50783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ko-KR" altLang="ko-KR" sz="4400" b="0" i="0" u="none" strike="noStrike" cap="none" normalizeH="0" baseline="0" dirty="0" smtClean="0">
                <a:ln>
                  <a:noFill/>
                </a:ln>
                <a:solidFill>
                  <a:srgbClr val="3A6585"/>
                </a:solidFill>
                <a:effectLst/>
                <a:latin typeface="Noto Sans CJK KR Medium" pitchFamily="34" charset="-127"/>
                <a:ea typeface="Noto Sans CJK KR Medium" pitchFamily="34" charset="-127"/>
                <a:cs typeface="굴림" pitchFamily="50" charset="-127"/>
                <a:hlinkClick r:id="rId2"/>
              </a:rPr>
              <a:t>Seoul R Meetup Group: Meetup.com</a:t>
            </a:r>
            <a:endParaRPr kumimoji="1" lang="ko-KR" altLang="ko-KR" sz="4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Noto Sans CJK KR Medium" pitchFamily="34" charset="-127"/>
              <a:ea typeface="Noto Sans CJK KR Medium" pitchFamily="34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ko-KR" altLang="ko-KR" sz="4400" b="0" i="0" u="none" strike="noStrike" cap="none" normalizeH="0" baseline="0" dirty="0" smtClean="0">
                <a:ln>
                  <a:noFill/>
                </a:ln>
                <a:solidFill>
                  <a:srgbClr val="3A6585"/>
                </a:solidFill>
                <a:effectLst/>
                <a:latin typeface="Noto Sans CJK KR Medium" pitchFamily="34" charset="-127"/>
                <a:ea typeface="Noto Sans CJK KR Medium" pitchFamily="34" charset="-127"/>
                <a:cs typeface="굴림" pitchFamily="50" charset="-127"/>
                <a:hlinkClick r:id="rId3"/>
              </a:rPr>
              <a:t>Facebook Group: Tidyverse Korea</a:t>
            </a:r>
            <a:endParaRPr kumimoji="1" lang="ko-KR" altLang="ko-KR" sz="4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Noto Sans CJK KR Medium" pitchFamily="34" charset="-127"/>
              <a:ea typeface="Noto Sans CJK KR Medium" pitchFamily="34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ko-KR" altLang="ko-KR" sz="4400" b="0" i="0" u="none" strike="noStrike" cap="none" normalizeH="0" baseline="0" dirty="0" smtClean="0">
                <a:ln>
                  <a:noFill/>
                </a:ln>
                <a:solidFill>
                  <a:srgbClr val="3A6585"/>
                </a:solidFill>
                <a:effectLst/>
                <a:latin typeface="Noto Sans CJK KR Medium" pitchFamily="34" charset="-127"/>
                <a:ea typeface="Noto Sans CJK KR Medium" pitchFamily="34" charset="-127"/>
                <a:cs typeface="굴림" pitchFamily="50" charset="-127"/>
                <a:hlinkClick r:id="rId4"/>
              </a:rPr>
              <a:t>Seoul R Meetup Website</a:t>
            </a:r>
            <a:endParaRPr kumimoji="1" lang="ko-KR" altLang="ko-KR" sz="4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Noto Sans CJK KR Medium" pitchFamily="34" charset="-127"/>
              <a:ea typeface="Noto Sans CJK KR Medium" pitchFamily="34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ko-KR" altLang="ko-KR" sz="4400" b="0" i="0" u="none" strike="noStrike" cap="none" normalizeH="0" baseline="0" dirty="0" smtClean="0">
                <a:ln>
                  <a:noFill/>
                </a:ln>
                <a:solidFill>
                  <a:srgbClr val="3A6585"/>
                </a:solidFill>
                <a:effectLst/>
                <a:latin typeface="Noto Sans CJK KR Medium" pitchFamily="34" charset="-127"/>
                <a:ea typeface="Noto Sans CJK KR Medium" pitchFamily="34" charset="-127"/>
                <a:cs typeface="굴림" pitchFamily="50" charset="-127"/>
                <a:hlinkClick r:id="rId5"/>
              </a:rPr>
              <a:t>Shiny Korea Meetup</a:t>
            </a:r>
            <a:endParaRPr kumimoji="1" lang="ko-KR" altLang="ko-KR" sz="4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Noto Sans CJK KR Medium" pitchFamily="34" charset="-127"/>
              <a:ea typeface="Noto Sans CJK KR Medium" pitchFamily="34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ko-KR" sz="4400" b="0" i="0" u="none" strike="noStrike" cap="none" normalizeH="0" baseline="0" dirty="0" smtClean="0">
                <a:ln>
                  <a:noFill/>
                </a:ln>
                <a:solidFill>
                  <a:srgbClr val="3A6585"/>
                </a:solidFill>
                <a:effectLst/>
                <a:latin typeface="Noto Sans CJK KR Medium" pitchFamily="34" charset="-127"/>
                <a:ea typeface="Noto Sans CJK KR Medium" pitchFamily="34" charset="-127"/>
                <a:cs typeface="굴림" pitchFamily="50" charset="-127"/>
                <a:hlinkClick r:id="rId6"/>
              </a:rPr>
              <a:t>웹에서 하는 </a:t>
            </a:r>
            <a:r>
              <a:rPr kumimoji="1" lang="ko-KR" altLang="ko-KR" sz="4400" b="0" i="0" u="none" strike="noStrike" cap="none" normalizeH="0" baseline="0" dirty="0" smtClean="0">
                <a:ln>
                  <a:noFill/>
                </a:ln>
                <a:solidFill>
                  <a:srgbClr val="3A6585"/>
                </a:solidFill>
                <a:effectLst/>
                <a:latin typeface="Noto Sans CJK KR Medium" pitchFamily="34" charset="-127"/>
                <a:ea typeface="Noto Sans CJK KR Medium" pitchFamily="34" charset="-127"/>
                <a:cs typeface="굴림" pitchFamily="50" charset="-127"/>
                <a:hlinkClick r:id="rId6"/>
              </a:rPr>
              <a:t>R </a:t>
            </a:r>
            <a:r>
              <a:rPr kumimoji="1" lang="ko-KR" sz="4400" b="0" i="0" u="none" strike="noStrike" cap="none" normalizeH="0" baseline="0" dirty="0" smtClean="0">
                <a:ln>
                  <a:noFill/>
                </a:ln>
                <a:solidFill>
                  <a:srgbClr val="3A6585"/>
                </a:solidFill>
                <a:effectLst/>
                <a:latin typeface="Noto Sans CJK KR Medium" pitchFamily="34" charset="-127"/>
                <a:ea typeface="Noto Sans CJK KR Medium" pitchFamily="34" charset="-127"/>
                <a:cs typeface="굴림" pitchFamily="50" charset="-127"/>
                <a:hlinkClick r:id="rId6"/>
              </a:rPr>
              <a:t>통계</a:t>
            </a:r>
            <a:r>
              <a:rPr kumimoji="1" 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Noto Sans CJK KR Medium" pitchFamily="34" charset="-127"/>
                <a:ea typeface="Noto Sans CJK KR Medium" pitchFamily="34" charset="-127"/>
                <a:cs typeface="굴림" pitchFamily="50" charset="-127"/>
              </a:rPr>
              <a:t> </a:t>
            </a:r>
            <a:endParaRPr kumimoji="1" lang="ko-KR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Noto Sans CJK KR Medium" pitchFamily="34" charset="-127"/>
              <a:ea typeface="Noto Sans CJK KR Medium" pitchFamily="34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0864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데놀</a:t>
            </a:r>
            <a:r>
              <a:rPr lang="ko-KR" altLang="en-US" dirty="0" smtClean="0"/>
              <a:t> 발표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562100" y="3833336"/>
            <a:ext cx="22250400" cy="5534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4000" dirty="0">
                <a:latin typeface="Noto Sans CJK KR Medium" pitchFamily="34" charset="-127"/>
                <a:ea typeface="Noto Sans CJK KR Medium" pitchFamily="34" charset="-127"/>
                <a:hlinkClick r:id="rId2"/>
              </a:rPr>
              <a:t>“데이터 과학자 언어 전쟁”</a:t>
            </a:r>
            <a:r>
              <a:rPr lang="en-US" altLang="ko-KR" sz="4000" dirty="0">
                <a:latin typeface="Noto Sans CJK KR Medium" pitchFamily="34" charset="-127"/>
                <a:ea typeface="Noto Sans CJK KR Medium" pitchFamily="34" charset="-127"/>
                <a:hlinkClick r:id="rId2"/>
              </a:rPr>
              <a:t>(2020)</a:t>
            </a:r>
            <a:r>
              <a:rPr lang="en-US" altLang="ko-KR" sz="4000" dirty="0">
                <a:latin typeface="Noto Sans CJK KR Medium" pitchFamily="34" charset="-127"/>
                <a:ea typeface="Noto Sans CJK KR Medium" pitchFamily="34" charset="-127"/>
              </a:rPr>
              <a:t>: 2020-10-17 (</a:t>
            </a:r>
            <a:r>
              <a:rPr lang="ko-KR" altLang="en-US" sz="4000" dirty="0">
                <a:latin typeface="Noto Sans CJK KR Medium" pitchFamily="34" charset="-127"/>
                <a:ea typeface="Noto Sans CJK KR Medium" pitchFamily="34" charset="-127"/>
              </a:rPr>
              <a:t>토</a:t>
            </a:r>
            <a:r>
              <a:rPr lang="en-US" altLang="ko-KR" sz="4000" dirty="0">
                <a:latin typeface="Noto Sans CJK KR Medium" pitchFamily="34" charset="-127"/>
                <a:ea typeface="Noto Sans CJK KR Medium" pitchFamily="34" charset="-127"/>
              </a:rPr>
              <a:t>), </a:t>
            </a:r>
            <a:r>
              <a:rPr lang="ko-KR" altLang="en-US" sz="4000" dirty="0">
                <a:latin typeface="Noto Sans CJK KR Medium" pitchFamily="34" charset="-127"/>
                <a:ea typeface="Noto Sans CJK KR Medium" pitchFamily="34" charset="-127"/>
              </a:rPr>
              <a:t>온라인 아마도 줌</a:t>
            </a:r>
            <a:r>
              <a:rPr lang="en-US" altLang="ko-KR" sz="4000" dirty="0">
                <a:latin typeface="Noto Sans CJK KR Medium" pitchFamily="34" charset="-127"/>
                <a:ea typeface="Noto Sans CJK KR Medium" pitchFamily="34" charset="-127"/>
              </a:rPr>
              <a:t>(Zoom)</a:t>
            </a:r>
          </a:p>
          <a:p>
            <a:pPr marL="571500" indent="-5715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4000" dirty="0">
                <a:latin typeface="Noto Sans CJK KR Medium" pitchFamily="34" charset="-127"/>
                <a:ea typeface="Noto Sans CJK KR Medium" pitchFamily="34" charset="-127"/>
                <a:hlinkClick r:id="rId3"/>
              </a:rPr>
              <a:t>“데이터 과학자의 시각화”</a:t>
            </a:r>
            <a:r>
              <a:rPr lang="en-US" altLang="ko-KR" sz="4000" dirty="0">
                <a:latin typeface="Noto Sans CJK KR Medium" pitchFamily="34" charset="-127"/>
                <a:ea typeface="Noto Sans CJK KR Medium" pitchFamily="34" charset="-127"/>
                <a:hlinkClick r:id="rId3"/>
              </a:rPr>
              <a:t>(2018)</a:t>
            </a:r>
            <a:r>
              <a:rPr lang="en-US" altLang="ko-KR" sz="4000" dirty="0">
                <a:latin typeface="Noto Sans CJK KR Medium" pitchFamily="34" charset="-127"/>
                <a:ea typeface="Noto Sans CJK KR Medium" pitchFamily="34" charset="-127"/>
              </a:rPr>
              <a:t>: 2018-10-19/20 (</a:t>
            </a:r>
            <a:r>
              <a:rPr lang="ko-KR" altLang="en-US" sz="4000" dirty="0">
                <a:latin typeface="Noto Sans CJK KR Medium" pitchFamily="34" charset="-127"/>
                <a:ea typeface="Noto Sans CJK KR Medium" pitchFamily="34" charset="-127"/>
              </a:rPr>
              <a:t>금</a:t>
            </a:r>
            <a:r>
              <a:rPr lang="en-US" altLang="ko-KR" sz="4000" dirty="0">
                <a:latin typeface="Noto Sans CJK KR Medium" pitchFamily="34" charset="-127"/>
                <a:ea typeface="Noto Sans CJK KR Medium" pitchFamily="34" charset="-127"/>
              </a:rPr>
              <a:t>/</a:t>
            </a:r>
            <a:r>
              <a:rPr lang="ko-KR" altLang="en-US" sz="4000" dirty="0">
                <a:latin typeface="Noto Sans CJK KR Medium" pitchFamily="34" charset="-127"/>
                <a:ea typeface="Noto Sans CJK KR Medium" pitchFamily="34" charset="-127"/>
              </a:rPr>
              <a:t>토</a:t>
            </a:r>
            <a:r>
              <a:rPr lang="en-US" altLang="ko-KR" sz="4000" dirty="0">
                <a:latin typeface="Noto Sans CJK KR Medium" pitchFamily="34" charset="-127"/>
                <a:ea typeface="Noto Sans CJK KR Medium" pitchFamily="34" charset="-127"/>
              </a:rPr>
              <a:t>), </a:t>
            </a:r>
            <a:r>
              <a:rPr lang="ko-KR" altLang="en-US" sz="4000" dirty="0">
                <a:latin typeface="Noto Sans CJK KR Medium" pitchFamily="34" charset="-127"/>
                <a:ea typeface="Noto Sans CJK KR Medium" pitchFamily="34" charset="-127"/>
              </a:rPr>
              <a:t>마이크로소프트 광화문 오피스</a:t>
            </a:r>
          </a:p>
          <a:p>
            <a:pPr marL="1485900" lvl="2" indent="-5715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4000" dirty="0">
                <a:latin typeface="Noto Sans CJK KR Medium" pitchFamily="34" charset="-127"/>
                <a:ea typeface="Noto Sans CJK KR Medium" pitchFamily="34" charset="-127"/>
                <a:hlinkClick r:id="rId4"/>
              </a:rPr>
              <a:t>“소프트웨어 </a:t>
            </a:r>
            <a:r>
              <a:rPr lang="ko-KR" altLang="en-US" sz="4000" dirty="0" err="1">
                <a:latin typeface="Noto Sans CJK KR Medium" pitchFamily="34" charset="-127"/>
                <a:ea typeface="Noto Sans CJK KR Medium" pitchFamily="34" charset="-127"/>
                <a:hlinkClick r:id="rId4"/>
              </a:rPr>
              <a:t>카펜트리</a:t>
            </a:r>
            <a:r>
              <a:rPr lang="ko-KR" altLang="en-US" sz="4000" dirty="0">
                <a:latin typeface="Noto Sans CJK KR Medium" pitchFamily="34" charset="-127"/>
                <a:ea typeface="Noto Sans CJK KR Medium" pitchFamily="34" charset="-127"/>
                <a:hlinkClick r:id="rId4"/>
              </a:rPr>
              <a:t> </a:t>
            </a:r>
            <a:r>
              <a:rPr lang="en-US" altLang="ko-KR" sz="4000" dirty="0">
                <a:latin typeface="Noto Sans CJK KR Medium" pitchFamily="34" charset="-127"/>
                <a:ea typeface="Noto Sans CJK KR Medium" pitchFamily="34" charset="-127"/>
                <a:hlinkClick r:id="rId4"/>
              </a:rPr>
              <a:t>(</a:t>
            </a:r>
            <a:r>
              <a:rPr lang="ko-KR" altLang="en-US" sz="4000" dirty="0">
                <a:latin typeface="Noto Sans CJK KR Medium" pitchFamily="34" charset="-127"/>
                <a:ea typeface="Noto Sans CJK KR Medium" pitchFamily="34" charset="-127"/>
                <a:hlinkClick r:id="rId4"/>
              </a:rPr>
              <a:t>시즌</a:t>
            </a:r>
            <a:r>
              <a:rPr lang="en-US" altLang="ko-KR" sz="4000" dirty="0">
                <a:latin typeface="Noto Sans CJK KR Medium" pitchFamily="34" charset="-127"/>
                <a:ea typeface="Noto Sans CJK KR Medium" pitchFamily="34" charset="-127"/>
                <a:hlinkClick r:id="rId4"/>
              </a:rPr>
              <a:t>2)”</a:t>
            </a:r>
            <a:r>
              <a:rPr lang="en-US" altLang="ko-KR" sz="4000" dirty="0">
                <a:latin typeface="Noto Sans CJK KR Medium" pitchFamily="34" charset="-127"/>
                <a:ea typeface="Noto Sans CJK KR Medium" pitchFamily="34" charset="-127"/>
              </a:rPr>
              <a:t>: 2018-10-19/20 (</a:t>
            </a:r>
            <a:r>
              <a:rPr lang="ko-KR" altLang="en-US" sz="4000" dirty="0">
                <a:latin typeface="Noto Sans CJK KR Medium" pitchFamily="34" charset="-127"/>
                <a:ea typeface="Noto Sans CJK KR Medium" pitchFamily="34" charset="-127"/>
              </a:rPr>
              <a:t>금</a:t>
            </a:r>
            <a:r>
              <a:rPr lang="en-US" altLang="ko-KR" sz="4000" dirty="0">
                <a:latin typeface="Noto Sans CJK KR Medium" pitchFamily="34" charset="-127"/>
                <a:ea typeface="Noto Sans CJK KR Medium" pitchFamily="34" charset="-127"/>
              </a:rPr>
              <a:t>/</a:t>
            </a:r>
            <a:r>
              <a:rPr lang="ko-KR" altLang="en-US" sz="4000" dirty="0">
                <a:latin typeface="Noto Sans CJK KR Medium" pitchFamily="34" charset="-127"/>
                <a:ea typeface="Noto Sans CJK KR Medium" pitchFamily="34" charset="-127"/>
              </a:rPr>
              <a:t>토</a:t>
            </a:r>
            <a:r>
              <a:rPr lang="en-US" altLang="ko-KR" sz="4000" dirty="0">
                <a:latin typeface="Noto Sans CJK KR Medium" pitchFamily="34" charset="-127"/>
                <a:ea typeface="Noto Sans CJK KR Medium" pitchFamily="34" charset="-127"/>
              </a:rPr>
              <a:t>), </a:t>
            </a:r>
            <a:r>
              <a:rPr lang="ko-KR" altLang="en-US" sz="4000" dirty="0">
                <a:latin typeface="Noto Sans CJK KR Medium" pitchFamily="34" charset="-127"/>
                <a:ea typeface="Noto Sans CJK KR Medium" pitchFamily="34" charset="-127"/>
              </a:rPr>
              <a:t>마이크로소프트 광화문 오피스</a:t>
            </a:r>
          </a:p>
          <a:p>
            <a:pPr marL="571500" indent="-5715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4000" dirty="0">
                <a:latin typeface="Noto Sans CJK KR Medium" pitchFamily="34" charset="-127"/>
                <a:ea typeface="Noto Sans CJK KR Medium" pitchFamily="34" charset="-127"/>
                <a:hlinkClick r:id="rId5"/>
              </a:rPr>
              <a:t>“싱싱한 재료를 제품으로</a:t>
            </a:r>
            <a:r>
              <a:rPr lang="en-US" altLang="ko-KR" sz="4000" dirty="0">
                <a:latin typeface="Noto Sans CJK KR Medium" pitchFamily="34" charset="-127"/>
                <a:ea typeface="Noto Sans CJK KR Medium" pitchFamily="34" charset="-127"/>
                <a:hlinkClick r:id="rId5"/>
              </a:rPr>
              <a:t>, </a:t>
            </a:r>
            <a:r>
              <a:rPr lang="ko-KR" altLang="en-US" sz="4000" dirty="0">
                <a:latin typeface="Noto Sans CJK KR Medium" pitchFamily="34" charset="-127"/>
                <a:ea typeface="Noto Sans CJK KR Medium" pitchFamily="34" charset="-127"/>
                <a:hlinkClick r:id="rId5"/>
              </a:rPr>
              <a:t>데이터를 데이터 제품으로”</a:t>
            </a:r>
            <a:r>
              <a:rPr lang="en-US" altLang="ko-KR" sz="4000" dirty="0">
                <a:latin typeface="Noto Sans CJK KR Medium" pitchFamily="34" charset="-127"/>
                <a:ea typeface="Noto Sans CJK KR Medium" pitchFamily="34" charset="-127"/>
                <a:hlinkClick r:id="rId5"/>
              </a:rPr>
              <a:t>(2017)</a:t>
            </a:r>
            <a:r>
              <a:rPr lang="en-US" altLang="ko-KR" sz="4000" dirty="0">
                <a:latin typeface="Noto Sans CJK KR Medium" pitchFamily="34" charset="-127"/>
                <a:ea typeface="Noto Sans CJK KR Medium" pitchFamily="34" charset="-127"/>
              </a:rPr>
              <a:t>: 2017-10-13(</a:t>
            </a:r>
            <a:r>
              <a:rPr lang="ko-KR" altLang="en-US" sz="4000" dirty="0">
                <a:latin typeface="Noto Sans CJK KR Medium" pitchFamily="34" charset="-127"/>
                <a:ea typeface="Noto Sans CJK KR Medium" pitchFamily="34" charset="-127"/>
              </a:rPr>
              <a:t>금</a:t>
            </a:r>
            <a:r>
              <a:rPr lang="en-US" altLang="ko-KR" sz="4000" dirty="0">
                <a:latin typeface="Noto Sans CJK KR Medium" pitchFamily="34" charset="-127"/>
                <a:ea typeface="Noto Sans CJK KR Medium" pitchFamily="34" charset="-127"/>
              </a:rPr>
              <a:t>), </a:t>
            </a:r>
            <a:r>
              <a:rPr lang="ko-KR" altLang="en-US" sz="4000" dirty="0" err="1">
                <a:latin typeface="Noto Sans CJK KR Medium" pitchFamily="34" charset="-127"/>
                <a:ea typeface="Noto Sans CJK KR Medium" pitchFamily="34" charset="-127"/>
              </a:rPr>
              <a:t>한빛미디어</a:t>
            </a:r>
            <a:r>
              <a:rPr lang="ko-KR" altLang="en-US" sz="4000" dirty="0"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ko-KR" altLang="en-US" sz="4000" dirty="0" err="1">
                <a:latin typeface="Noto Sans CJK KR Medium" pitchFamily="34" charset="-127"/>
                <a:ea typeface="Noto Sans CJK KR Medium" pitchFamily="34" charset="-127"/>
              </a:rPr>
              <a:t>홍대</a:t>
            </a:r>
            <a:r>
              <a:rPr lang="ko-KR" altLang="en-US" sz="4000" dirty="0"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ko-KR" altLang="en-US" sz="4000" dirty="0" err="1">
                <a:latin typeface="Noto Sans CJK KR Medium" pitchFamily="34" charset="-127"/>
                <a:ea typeface="Noto Sans CJK KR Medium" pitchFamily="34" charset="-127"/>
              </a:rPr>
              <a:t>신사옥</a:t>
            </a:r>
            <a:endParaRPr lang="ko-KR" altLang="en-US" sz="4000" dirty="0">
              <a:latin typeface="Noto Sans CJK KR Medium" pitchFamily="34" charset="-127"/>
              <a:ea typeface="Noto Sans CJK KR Medium" pitchFamily="34" charset="-127"/>
            </a:endParaRPr>
          </a:p>
          <a:p>
            <a:pPr marL="571500" indent="-5715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4000" dirty="0">
                <a:latin typeface="Noto Sans CJK KR Medium" pitchFamily="34" charset="-127"/>
                <a:ea typeface="Noto Sans CJK KR Medium" pitchFamily="34" charset="-127"/>
                <a:hlinkClick r:id="rId6"/>
              </a:rPr>
              <a:t>“데이터과학을 위한 저작도구”</a:t>
            </a:r>
            <a:r>
              <a:rPr lang="en-US" altLang="ko-KR" sz="4000" dirty="0">
                <a:latin typeface="Noto Sans CJK KR Medium" pitchFamily="34" charset="-127"/>
                <a:ea typeface="Noto Sans CJK KR Medium" pitchFamily="34" charset="-127"/>
                <a:hlinkClick r:id="rId6"/>
              </a:rPr>
              <a:t>(2016)</a:t>
            </a:r>
            <a:r>
              <a:rPr lang="en-US" altLang="ko-KR" sz="4000" dirty="0">
                <a:latin typeface="Noto Sans CJK KR Medium" pitchFamily="34" charset="-127"/>
                <a:ea typeface="Noto Sans CJK KR Medium" pitchFamily="34" charset="-127"/>
              </a:rPr>
              <a:t>: 2016-10-14(</a:t>
            </a:r>
            <a:r>
              <a:rPr lang="ko-KR" altLang="en-US" sz="4000" dirty="0">
                <a:latin typeface="Noto Sans CJK KR Medium" pitchFamily="34" charset="-127"/>
                <a:ea typeface="Noto Sans CJK KR Medium" pitchFamily="34" charset="-127"/>
              </a:rPr>
              <a:t>금</a:t>
            </a:r>
            <a:r>
              <a:rPr lang="en-US" altLang="ko-KR" sz="4000" dirty="0">
                <a:latin typeface="Noto Sans CJK KR Medium" pitchFamily="34" charset="-127"/>
                <a:ea typeface="Noto Sans CJK KR Medium" pitchFamily="34" charset="-127"/>
              </a:rPr>
              <a:t>), </a:t>
            </a:r>
            <a:r>
              <a:rPr lang="ko-KR" altLang="en-US" sz="4000" dirty="0">
                <a:latin typeface="Noto Sans CJK KR Medium" pitchFamily="34" charset="-127"/>
                <a:ea typeface="Noto Sans CJK KR Medium" pitchFamily="34" charset="-127"/>
                <a:hlinkClick r:id="rId7"/>
              </a:rPr>
              <a:t>마루 </a:t>
            </a:r>
            <a:r>
              <a:rPr lang="en-US" altLang="ko-KR" sz="4000" dirty="0">
                <a:latin typeface="Noto Sans CJK KR Medium" pitchFamily="34" charset="-127"/>
                <a:ea typeface="Noto Sans CJK KR Medium" pitchFamily="34" charset="-127"/>
                <a:hlinkClick r:id="rId7"/>
              </a:rPr>
              <a:t>180, </a:t>
            </a:r>
            <a:r>
              <a:rPr lang="ko-KR" altLang="en-US" sz="4000" dirty="0">
                <a:latin typeface="Noto Sans CJK KR Medium" pitchFamily="34" charset="-127"/>
                <a:ea typeface="Noto Sans CJK KR Medium" pitchFamily="34" charset="-127"/>
                <a:hlinkClick r:id="rId7"/>
              </a:rPr>
              <a:t>서울 강남구 </a:t>
            </a:r>
            <a:r>
              <a:rPr lang="ko-KR" altLang="en-US" sz="4000" dirty="0" err="1">
                <a:latin typeface="Noto Sans CJK KR Medium" pitchFamily="34" charset="-127"/>
                <a:ea typeface="Noto Sans CJK KR Medium" pitchFamily="34" charset="-127"/>
                <a:hlinkClick r:id="rId7"/>
              </a:rPr>
              <a:t>역삼로</a:t>
            </a:r>
            <a:r>
              <a:rPr lang="ko-KR" altLang="en-US" sz="4000" dirty="0">
                <a:latin typeface="Noto Sans CJK KR Medium" pitchFamily="34" charset="-127"/>
                <a:ea typeface="Noto Sans CJK KR Medium" pitchFamily="34" charset="-127"/>
                <a:hlinkClick r:id="rId7"/>
              </a:rPr>
              <a:t> </a:t>
            </a:r>
            <a:r>
              <a:rPr lang="en-US" altLang="ko-KR" sz="4000" dirty="0">
                <a:latin typeface="Noto Sans CJK KR Medium" pitchFamily="34" charset="-127"/>
                <a:ea typeface="Noto Sans CJK KR Medium" pitchFamily="34" charset="-127"/>
                <a:hlinkClick r:id="rId7"/>
              </a:rPr>
              <a:t>180</a:t>
            </a:r>
            <a:endParaRPr lang="ko-KR" altLang="en-US" sz="4000" dirty="0">
              <a:latin typeface="Noto Sans CJK KR Medium" pitchFamily="34" charset="-127"/>
              <a:ea typeface="Noto Sans CJK KR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969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2F3FF30-0BEB-FC49-8C4B-F3A57C6DF33E}"/>
              </a:ext>
            </a:extLst>
          </p:cNvPr>
          <p:cNvSpPr txBox="1"/>
          <p:nvPr/>
        </p:nvSpPr>
        <p:spPr>
          <a:xfrm>
            <a:off x="0" y="5511654"/>
            <a:ext cx="24382413" cy="17177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500"/>
              </a:spcAft>
            </a:pPr>
            <a:r>
              <a:rPr kumimoji="1" lang="ko-KR" altLang="en-US" sz="10000" b="1" kern="1500" spc="-150" dirty="0" smtClean="0">
                <a:solidFill>
                  <a:prstClr val="black"/>
                </a:solidFill>
                <a:latin typeface="Noto Sans CJK KR Black" pitchFamily="34" charset="-127"/>
                <a:ea typeface="Noto Sans CJK KR Black" pitchFamily="34" charset="-127"/>
              </a:rPr>
              <a:t>과학 기술</a:t>
            </a:r>
            <a:endParaRPr kumimoji="1" lang="x-none" altLang="en-US" sz="10000" b="1" kern="1500" spc="-150" dirty="0">
              <a:solidFill>
                <a:prstClr val="black"/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14A7B455-9171-1440-8138-FFF18720482C}"/>
              </a:ext>
            </a:extLst>
          </p:cNvPr>
          <p:cNvGrpSpPr/>
          <p:nvPr/>
        </p:nvGrpSpPr>
        <p:grpSpPr>
          <a:xfrm>
            <a:off x="918000" y="907068"/>
            <a:ext cx="22605351" cy="553998"/>
            <a:chOff x="918000" y="907068"/>
            <a:chExt cx="22605351" cy="55399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073D8BA5-614A-C441-9A52-5FB2314A9777}"/>
                </a:ext>
              </a:extLst>
            </p:cNvPr>
            <p:cNvSpPr txBox="1"/>
            <p:nvPr/>
          </p:nvSpPr>
          <p:spPr>
            <a:xfrm>
              <a:off x="20471810" y="907068"/>
              <a:ext cx="3051541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spcAft>
                  <a:spcPts val="1000"/>
                </a:spcAft>
              </a:pPr>
              <a:r>
                <a:rPr kumimoji="1" lang="en-US" altLang="x-none" sz="3500" kern="1500" spc="-150" dirty="0">
                  <a:solidFill>
                    <a:prstClr val="white">
                      <a:lumMod val="50000"/>
                    </a:prstClr>
                  </a:solidFill>
                  <a:latin typeface="Noto Sans CJK KR Light" panose="020B0300000000000000" pitchFamily="34" charset="-128"/>
                  <a:ea typeface="Noto Sans CJK KR Light" panose="020B0300000000000000" pitchFamily="34" charset="-128"/>
                </a:rPr>
                <a:t>0</a:t>
              </a:r>
              <a:r>
                <a:rPr kumimoji="1" lang="en-US" altLang="ko-KR" sz="3500" kern="1500" spc="-150" dirty="0">
                  <a:solidFill>
                    <a:prstClr val="white">
                      <a:lumMod val="50000"/>
                    </a:prstClr>
                  </a:solidFill>
                  <a:latin typeface="Noto Sans CJK KR Light" panose="020B0300000000000000" pitchFamily="34" charset="-128"/>
                  <a:ea typeface="Noto Sans CJK KR Light" panose="020B0300000000000000" pitchFamily="34" charset="-128"/>
                </a:rPr>
                <a:t>1</a:t>
              </a:r>
              <a:r>
                <a:rPr kumimoji="1" lang="en-US" altLang="x-none" sz="3500" kern="1500" spc="-150" dirty="0">
                  <a:solidFill>
                    <a:prstClr val="white">
                      <a:lumMod val="50000"/>
                    </a:prstClr>
                  </a:solidFill>
                  <a:latin typeface="Noto Sans CJK KR Light" panose="020B0300000000000000" pitchFamily="34" charset="-128"/>
                  <a:ea typeface="Noto Sans CJK KR Light" panose="020B0300000000000000" pitchFamily="34" charset="-128"/>
                </a:rPr>
                <a:t> / </a:t>
              </a:r>
              <a:r>
                <a:rPr kumimoji="1" lang="en-US" altLang="ko-KR" sz="3500" kern="1500" spc="-150" dirty="0">
                  <a:solidFill>
                    <a:prstClr val="white">
                      <a:lumMod val="50000"/>
                    </a:prstClr>
                  </a:solidFill>
                  <a:latin typeface="Noto Sans CJK KR Light" panose="020B0300000000000000" pitchFamily="34" charset="-128"/>
                  <a:ea typeface="Noto Sans CJK KR Light" panose="020B0300000000000000" pitchFamily="34" charset="-128"/>
                </a:rPr>
                <a:t>02</a:t>
              </a:r>
              <a:endParaRPr kumimoji="1" lang="x-none" altLang="en-US" sz="3500" kern="1500" spc="-150" dirty="0">
                <a:solidFill>
                  <a:prstClr val="white">
                    <a:lumMod val="50000"/>
                  </a:prstClr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xmlns="" id="{C4F86EA8-CC7F-C846-B350-FCA8FAA0B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6730" y="1126335"/>
              <a:ext cx="16560000" cy="39366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xmlns="" id="{1846FF54-60EC-7148-BB64-662C81294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8000" y="936000"/>
              <a:ext cx="4089400" cy="431800"/>
            </a:xfrm>
            <a:prstGeom prst="rect">
              <a:avLst/>
            </a:prstGeom>
          </p:spPr>
        </p:pic>
      </p:grp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996523" y="3680853"/>
            <a:ext cx="17118301" cy="9144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4294967295"/>
          </p:nvPr>
        </p:nvSpPr>
        <p:spPr>
          <a:xfrm>
            <a:off x="1569262" y="12103735"/>
            <a:ext cx="19102445" cy="9144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87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가치</a:t>
            </a:r>
            <a:r>
              <a:rPr lang="en-US" altLang="ko-KR" dirty="0"/>
              <a:t>(Value) </a:t>
            </a:r>
            <a:r>
              <a:rPr lang="ko-KR" altLang="en-US" dirty="0" smtClean="0"/>
              <a:t>원천</a:t>
            </a:r>
            <a:endParaRPr lang="ko-KR" altLang="en-US" dirty="0"/>
          </a:p>
        </p:txBody>
      </p:sp>
      <p:pic>
        <p:nvPicPr>
          <p:cNvPr id="1026" name="Picture 2" descr="https://statkclee.github.io/ds-authoring/fig/ai-lab-korea-scien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918" y="3012686"/>
            <a:ext cx="13654817" cy="783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3"/>
          <p:cNvSpPr>
            <a:spLocks noGrp="1"/>
          </p:cNvSpPr>
          <p:nvPr>
            <p:ph sz="quarter" idx="4294967295"/>
          </p:nvPr>
        </p:nvSpPr>
        <p:spPr>
          <a:xfrm>
            <a:off x="1682829" y="11456826"/>
            <a:ext cx="16481604" cy="914400"/>
          </a:xfrm>
          <a:prstGeom prst="rect">
            <a:avLst/>
          </a:prstGeom>
        </p:spPr>
        <p:txBody>
          <a:bodyPr/>
          <a:lstStyle/>
          <a:p>
            <a:r>
              <a:rPr lang="ko-KR" altLang="en-US" sz="3200" dirty="0"/>
              <a:t>세계은행</a:t>
            </a:r>
            <a:r>
              <a:rPr lang="en-US" altLang="ko-KR" sz="3200" dirty="0"/>
              <a:t>(World Bank)</a:t>
            </a:r>
            <a:r>
              <a:rPr lang="ko-KR" altLang="en-US" sz="3200" dirty="0"/>
              <a:t>과 한국개발연구원</a:t>
            </a:r>
            <a:r>
              <a:rPr lang="en-US" altLang="ko-KR" sz="3200" dirty="0"/>
              <a:t>(KDI)</a:t>
            </a:r>
            <a:r>
              <a:rPr lang="ko-KR" altLang="en-US" sz="3200" dirty="0"/>
              <a:t>은 약 </a:t>
            </a:r>
            <a:r>
              <a:rPr lang="en-US" altLang="ko-KR" sz="3200" dirty="0"/>
              <a:t>2</a:t>
            </a:r>
            <a:r>
              <a:rPr lang="ko-KR" altLang="en-US" sz="3200" dirty="0"/>
              <a:t>년여 기간의 공동연구를 통해 </a:t>
            </a:r>
            <a:r>
              <a:rPr lang="en-US" altLang="ko-KR" sz="3200" dirty="0"/>
              <a:t>1960-2005 </a:t>
            </a:r>
            <a:r>
              <a:rPr lang="ko-KR" altLang="en-US" sz="3200" dirty="0"/>
              <a:t>년간 한국 경제발전 과정에 관한 보고서를 출간했다</a:t>
            </a:r>
            <a:r>
              <a:rPr lang="en-US" altLang="ko-KR" sz="3200" dirty="0"/>
              <a:t>. </a:t>
            </a:r>
            <a:r>
              <a:rPr lang="ko-KR" altLang="en-US" sz="3200" dirty="0"/>
              <a:t>경제성장이 지속되기 위해서는 생산성 증가가 대단히 중요하고</a:t>
            </a:r>
            <a:r>
              <a:rPr lang="en-US" altLang="ko-KR" sz="3200" dirty="0"/>
              <a:t>, 1960</a:t>
            </a:r>
            <a:r>
              <a:rPr lang="ko-KR" altLang="en-US" sz="3200" dirty="0"/>
              <a:t>년 이후 한국경제의 성공은 광의의 지식축적에 기인한 것으로 </a:t>
            </a:r>
            <a:r>
              <a:rPr lang="en-US" altLang="ko-KR" sz="3200" dirty="0"/>
              <a:t>1960-2005</a:t>
            </a:r>
            <a:r>
              <a:rPr lang="ko-KR" altLang="en-US" sz="3200" dirty="0"/>
              <a:t>년 사이 한국의 실질 </a:t>
            </a:r>
            <a:r>
              <a:rPr lang="en-US" altLang="ko-KR" sz="3200" dirty="0"/>
              <a:t>1</a:t>
            </a:r>
            <a:r>
              <a:rPr lang="ko-KR" altLang="en-US" sz="3200" dirty="0"/>
              <a:t>인당</a:t>
            </a:r>
            <a:r>
              <a:rPr lang="en-US" altLang="ko-KR" sz="3200" dirty="0"/>
              <a:t>GDP</a:t>
            </a:r>
            <a:r>
              <a:rPr lang="ko-KR" altLang="en-US" sz="3200" dirty="0"/>
              <a:t>의 </a:t>
            </a:r>
            <a:r>
              <a:rPr lang="en-US" altLang="ko-KR" sz="3200" dirty="0"/>
              <a:t>75%</a:t>
            </a:r>
            <a:r>
              <a:rPr lang="ko-KR" altLang="en-US" sz="3200" dirty="0"/>
              <a:t>가 광의의 지식축적에 기인한 것으로 분석했다</a:t>
            </a:r>
            <a:r>
              <a:rPr lang="en-US" altLang="ko-KR" sz="3200" dirty="0"/>
              <a:t>.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5798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번째 </a:t>
            </a:r>
            <a:r>
              <a:rPr lang="ko-KR" altLang="en-US" dirty="0" smtClean="0"/>
              <a:t>패러다임</a:t>
            </a:r>
            <a:endParaRPr lang="ko-KR" altLang="en-US" dirty="0"/>
          </a:p>
        </p:txBody>
      </p:sp>
      <p:pic>
        <p:nvPicPr>
          <p:cNvPr id="2050" name="Picture 2" descr="https://statkclee.github.io/ds-authoring/fig/ai-lab-4th-paradig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805" y="3559775"/>
            <a:ext cx="17526600" cy="647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097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과학컴퓨팅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4294967295"/>
          </p:nvPr>
        </p:nvSpPr>
        <p:spPr>
          <a:xfrm>
            <a:off x="1569262" y="12103735"/>
            <a:ext cx="19102445" cy="9144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pic>
        <p:nvPicPr>
          <p:cNvPr id="4098" name="Picture 2" descr="https://statkclee.github.io/ds-authoring/fig/raspberry-pi-programming-toolchain-histo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301" y="2728078"/>
            <a:ext cx="13934904" cy="844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696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라즈베리파이와</a:t>
            </a:r>
            <a:r>
              <a:rPr lang="ko-KR" altLang="en-US" dirty="0"/>
              <a:t> </a:t>
            </a:r>
            <a:r>
              <a:rPr lang="ko-KR" altLang="en-US" dirty="0" err="1" smtClean="0"/>
              <a:t>파이썬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4294967295"/>
          </p:nvPr>
        </p:nvSpPr>
        <p:spPr>
          <a:xfrm>
            <a:off x="1569262" y="12103735"/>
            <a:ext cx="19102445" cy="9144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pic>
        <p:nvPicPr>
          <p:cNvPr id="3074" name="Picture 2" descr="https://statkclee.github.io/ds-authoring/fig/raspberry-pi-programming-scien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551" y="3103733"/>
            <a:ext cx="15415863" cy="790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64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소트프웨어</a:t>
            </a:r>
            <a:r>
              <a:rPr lang="ko-KR" altLang="en-US" dirty="0"/>
              <a:t> </a:t>
            </a:r>
            <a:r>
              <a:rPr lang="ko-KR" altLang="en-US" dirty="0" err="1" smtClean="0"/>
              <a:t>카펜트리</a:t>
            </a:r>
            <a:endParaRPr lang="ko-KR" altLang="en-US" dirty="0"/>
          </a:p>
        </p:txBody>
      </p:sp>
      <p:pic>
        <p:nvPicPr>
          <p:cNvPr id="5122" name="Picture 2" descr="https://statkclee.github.io/ds-authoring/fig/swcarpentry-in-kore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481" y="3572561"/>
            <a:ext cx="14279325" cy="6966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842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272</TotalTime>
  <Words>373</Words>
  <Application>Microsoft Office PowerPoint</Application>
  <PresentationFormat>사용자 지정</PresentationFormat>
  <Paragraphs>69</Paragraphs>
  <Slides>28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29" baseType="lpstr">
      <vt:lpstr>Office 테마</vt:lpstr>
      <vt:lpstr>데이터 과학 언어 전쟁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imyuna.viz@gmail.com</dc:creator>
  <cp:lastModifiedBy>statkclee</cp:lastModifiedBy>
  <cp:revision>49</cp:revision>
  <dcterms:created xsi:type="dcterms:W3CDTF">2020-09-01T03:14:43Z</dcterms:created>
  <dcterms:modified xsi:type="dcterms:W3CDTF">2020-09-23T10:36:34Z</dcterms:modified>
</cp:coreProperties>
</file>